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256" r:id="rId2"/>
    <p:sldId id="258" r:id="rId3"/>
    <p:sldId id="260" r:id="rId4"/>
    <p:sldId id="263"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9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A9657D-880E-4435-94A7-266117356B09}" v="41" dt="2025-02-25T19:43:36.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12" autoAdjust="0"/>
  </p:normalViewPr>
  <p:slideViewPr>
    <p:cSldViewPr snapToGrid="0">
      <p:cViewPr varScale="1">
        <p:scale>
          <a:sx n="74" d="100"/>
          <a:sy n="74" d="100"/>
        </p:scale>
        <p:origin x="966"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9F6F4-3A5C-4B19-999E-B885380A08C8}" type="datetimeFigureOut">
              <a:rPr lang="en-NZ" smtClean="0"/>
              <a:t>5/03/2025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99DB1E-B20D-41D4-8D9F-457A4F7F8197}" type="slidenum">
              <a:rPr lang="en-NZ" smtClean="0"/>
              <a:t>‹#›</a:t>
            </a:fld>
            <a:endParaRPr lang="en-NZ"/>
          </a:p>
        </p:txBody>
      </p:sp>
    </p:spTree>
    <p:extLst>
      <p:ext uri="{BB962C8B-B14F-4D97-AF65-F5344CB8AC3E}">
        <p14:creationId xmlns:p14="http://schemas.microsoft.com/office/powerpoint/2010/main" val="630886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4199DB1E-B20D-41D4-8D9F-457A4F7F8197}" type="slidenum">
              <a:rPr lang="en-NZ" smtClean="0"/>
              <a:t>2</a:t>
            </a:fld>
            <a:endParaRPr lang="en-NZ"/>
          </a:p>
        </p:txBody>
      </p:sp>
    </p:spTree>
    <p:extLst>
      <p:ext uri="{BB962C8B-B14F-4D97-AF65-F5344CB8AC3E}">
        <p14:creationId xmlns:p14="http://schemas.microsoft.com/office/powerpoint/2010/main" val="1435784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5F4FA-65DD-9934-1CEF-92B68D054A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1D461A-E960-0F0D-4BDF-8FAA0D51D8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27F2B8-4EA9-D0FF-9FB8-43BB6CD3C12F}"/>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44ED2A6E-D980-B88E-A0F2-0656896DF15F}"/>
              </a:ext>
            </a:extLst>
          </p:cNvPr>
          <p:cNvSpPr>
            <a:spLocks noGrp="1"/>
          </p:cNvSpPr>
          <p:nvPr>
            <p:ph type="sldNum" sz="quarter" idx="5"/>
          </p:nvPr>
        </p:nvSpPr>
        <p:spPr/>
        <p:txBody>
          <a:bodyPr/>
          <a:lstStyle/>
          <a:p>
            <a:fld id="{4199DB1E-B20D-41D4-8D9F-457A4F7F8197}" type="slidenum">
              <a:rPr lang="en-NZ" smtClean="0"/>
              <a:t>3</a:t>
            </a:fld>
            <a:endParaRPr lang="en-NZ"/>
          </a:p>
        </p:txBody>
      </p:sp>
    </p:spTree>
    <p:extLst>
      <p:ext uri="{BB962C8B-B14F-4D97-AF65-F5344CB8AC3E}">
        <p14:creationId xmlns:p14="http://schemas.microsoft.com/office/powerpoint/2010/main" val="67290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D6934-44D5-6E6B-363A-3286CB2646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762F44-8B57-B013-9DFD-95C1831D76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DD2FCC-A4D7-AF7E-D2EB-A91298F25B7B}"/>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EF29E659-2F2F-0996-4927-C1B3437CDF49}"/>
              </a:ext>
            </a:extLst>
          </p:cNvPr>
          <p:cNvSpPr>
            <a:spLocks noGrp="1"/>
          </p:cNvSpPr>
          <p:nvPr>
            <p:ph type="sldNum" sz="quarter" idx="5"/>
          </p:nvPr>
        </p:nvSpPr>
        <p:spPr/>
        <p:txBody>
          <a:bodyPr/>
          <a:lstStyle/>
          <a:p>
            <a:fld id="{4199DB1E-B20D-41D4-8D9F-457A4F7F8197}" type="slidenum">
              <a:rPr lang="en-NZ" smtClean="0"/>
              <a:t>4</a:t>
            </a:fld>
            <a:endParaRPr lang="en-NZ"/>
          </a:p>
        </p:txBody>
      </p:sp>
    </p:spTree>
    <p:extLst>
      <p:ext uri="{BB962C8B-B14F-4D97-AF65-F5344CB8AC3E}">
        <p14:creationId xmlns:p14="http://schemas.microsoft.com/office/powerpoint/2010/main" val="161110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95A2C-FF31-37BB-95EE-867E2ED1D4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C70F50-D624-D713-A2BF-7C453C5FB6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3948C4-673C-2F38-90DA-07AE6DFE5141}"/>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8C30A9FD-8240-4DD9-AD11-E1FB5D2CFB8D}"/>
              </a:ext>
            </a:extLst>
          </p:cNvPr>
          <p:cNvSpPr>
            <a:spLocks noGrp="1"/>
          </p:cNvSpPr>
          <p:nvPr>
            <p:ph type="sldNum" sz="quarter" idx="5"/>
          </p:nvPr>
        </p:nvSpPr>
        <p:spPr/>
        <p:txBody>
          <a:bodyPr/>
          <a:lstStyle/>
          <a:p>
            <a:fld id="{4199DB1E-B20D-41D4-8D9F-457A4F7F8197}" type="slidenum">
              <a:rPr lang="en-NZ" smtClean="0"/>
              <a:t>5</a:t>
            </a:fld>
            <a:endParaRPr lang="en-NZ"/>
          </a:p>
        </p:txBody>
      </p:sp>
    </p:spTree>
    <p:extLst>
      <p:ext uri="{BB962C8B-B14F-4D97-AF65-F5344CB8AC3E}">
        <p14:creationId xmlns:p14="http://schemas.microsoft.com/office/powerpoint/2010/main" val="3930548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D881E-FFC6-5274-EA10-BC506E536A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B6C3BE-4A50-D5C6-5392-030423250B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286852-ED94-3DB8-4E7B-12A27F704195}"/>
              </a:ext>
            </a:extLst>
          </p:cNvPr>
          <p:cNvSpPr>
            <a:spLocks noGrp="1"/>
          </p:cNvSpPr>
          <p:nvPr>
            <p:ph type="body" idx="1"/>
          </p:nvPr>
        </p:nvSpPr>
        <p:spPr/>
        <p:txBody>
          <a:bodyPr/>
          <a:lstStyle/>
          <a:p>
            <a:endParaRPr lang="en-NZ" dirty="0"/>
          </a:p>
        </p:txBody>
      </p:sp>
      <p:sp>
        <p:nvSpPr>
          <p:cNvPr id="4" name="Slide Number Placeholder 3">
            <a:extLst>
              <a:ext uri="{FF2B5EF4-FFF2-40B4-BE49-F238E27FC236}">
                <a16:creationId xmlns:a16="http://schemas.microsoft.com/office/drawing/2014/main" id="{98E14DD5-0910-3EF7-C680-E5B5D956D7A9}"/>
              </a:ext>
            </a:extLst>
          </p:cNvPr>
          <p:cNvSpPr>
            <a:spLocks noGrp="1"/>
          </p:cNvSpPr>
          <p:nvPr>
            <p:ph type="sldNum" sz="quarter" idx="5"/>
          </p:nvPr>
        </p:nvSpPr>
        <p:spPr/>
        <p:txBody>
          <a:bodyPr/>
          <a:lstStyle/>
          <a:p>
            <a:fld id="{4199DB1E-B20D-41D4-8D9F-457A4F7F8197}" type="slidenum">
              <a:rPr lang="en-NZ" smtClean="0"/>
              <a:t>6</a:t>
            </a:fld>
            <a:endParaRPr lang="en-NZ"/>
          </a:p>
        </p:txBody>
      </p:sp>
    </p:spTree>
    <p:extLst>
      <p:ext uri="{BB962C8B-B14F-4D97-AF65-F5344CB8AC3E}">
        <p14:creationId xmlns:p14="http://schemas.microsoft.com/office/powerpoint/2010/main" val="2078179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B3D53E-CB87-4CC8-8600-486DE904AD1F}" type="datetimeFigureOut">
              <a:rPr lang="en-NZ" smtClean="0"/>
              <a:t>5/03/2025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394961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B3D53E-CB87-4CC8-8600-486DE904AD1F}" type="datetimeFigureOut">
              <a:rPr lang="en-NZ" smtClean="0"/>
              <a:t>5/03/2025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143869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B3D53E-CB87-4CC8-8600-486DE904AD1F}" type="datetimeFigureOut">
              <a:rPr lang="en-NZ" smtClean="0"/>
              <a:t>5/03/2025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371753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B3D53E-CB87-4CC8-8600-486DE904AD1F}" type="datetimeFigureOut">
              <a:rPr lang="en-NZ" smtClean="0"/>
              <a:t>5/03/2025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323999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B3D53E-CB87-4CC8-8600-486DE904AD1F}" type="datetimeFigureOut">
              <a:rPr lang="en-NZ" smtClean="0"/>
              <a:t>5/03/2025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286297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B3D53E-CB87-4CC8-8600-486DE904AD1F}" type="datetimeFigureOut">
              <a:rPr lang="en-NZ" smtClean="0"/>
              <a:t>5/03/2025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406378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B3D53E-CB87-4CC8-8600-486DE904AD1F}" type="datetimeFigureOut">
              <a:rPr lang="en-NZ" smtClean="0"/>
              <a:t>5/03/2025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99233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B3D53E-CB87-4CC8-8600-486DE904AD1F}" type="datetimeFigureOut">
              <a:rPr lang="en-NZ" smtClean="0"/>
              <a:t>5/03/2025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118454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3D53E-CB87-4CC8-8600-486DE904AD1F}" type="datetimeFigureOut">
              <a:rPr lang="en-NZ" smtClean="0"/>
              <a:t>5/03/2025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347222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B3D53E-CB87-4CC8-8600-486DE904AD1F}" type="datetimeFigureOut">
              <a:rPr lang="en-NZ" smtClean="0"/>
              <a:t>5/03/2025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167606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B3D53E-CB87-4CC8-8600-486DE904AD1F}" type="datetimeFigureOut">
              <a:rPr lang="en-NZ" smtClean="0"/>
              <a:t>5/03/2025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197C93-99E2-438C-95A6-B932989991EE}" type="slidenum">
              <a:rPr lang="en-NZ" smtClean="0"/>
              <a:t>‹#›</a:t>
            </a:fld>
            <a:endParaRPr lang="en-NZ"/>
          </a:p>
        </p:txBody>
      </p:sp>
    </p:spTree>
    <p:extLst>
      <p:ext uri="{BB962C8B-B14F-4D97-AF65-F5344CB8AC3E}">
        <p14:creationId xmlns:p14="http://schemas.microsoft.com/office/powerpoint/2010/main" val="123187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3D53E-CB87-4CC8-8600-486DE904AD1F}" type="datetimeFigureOut">
              <a:rPr lang="en-NZ" smtClean="0"/>
              <a:t>5/03/2025</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97C93-99E2-438C-95A6-B932989991EE}" type="slidenum">
              <a:rPr lang="en-NZ" smtClean="0"/>
              <a:t>‹#›</a:t>
            </a:fld>
            <a:endParaRPr lang="en-NZ"/>
          </a:p>
        </p:txBody>
      </p:sp>
    </p:spTree>
    <p:extLst>
      <p:ext uri="{BB962C8B-B14F-4D97-AF65-F5344CB8AC3E}">
        <p14:creationId xmlns:p14="http://schemas.microsoft.com/office/powerpoint/2010/main" val="15738859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438D44C4-F5B1-4985-8198-39442974E334}"/>
              </a:ext>
            </a:extLst>
          </p:cNvPr>
          <p:cNvPicPr/>
          <p:nvPr/>
        </p:nvPicPr>
        <p:blipFill rotWithShape="1">
          <a:blip r:embed="rId2">
            <a:extLst>
              <a:ext uri="{28A0092B-C50C-407E-A947-70E740481C1C}">
                <a14:useLocalDpi xmlns:a14="http://schemas.microsoft.com/office/drawing/2010/main" val="0"/>
              </a:ext>
            </a:extLst>
          </a:blip>
          <a:srcRect l="-46021" t="2181" r="47639" b="-2181"/>
          <a:stretch/>
        </p:blipFill>
        <p:spPr bwMode="auto">
          <a:xfrm>
            <a:off x="-4211413" y="924719"/>
            <a:ext cx="10905066" cy="1551816"/>
          </a:xfrm>
          <a:prstGeom prst="rect">
            <a:avLst/>
          </a:prstGeom>
          <a:extLst>
            <a:ext uri="{53640926-AAD7-44D8-BBD7-CCE9431645EC}">
              <a14:shadowObscured xmlns:a14="http://schemas.microsoft.com/office/drawing/2010/main"/>
            </a:ext>
          </a:extLst>
        </p:spPr>
      </p:pic>
      <p:sp>
        <p:nvSpPr>
          <p:cNvPr id="18" name="TextBox 17">
            <a:extLst>
              <a:ext uri="{FF2B5EF4-FFF2-40B4-BE49-F238E27FC236}">
                <a16:creationId xmlns:a16="http://schemas.microsoft.com/office/drawing/2014/main" id="{8DEA25EB-2ADD-05A5-2F9D-0E7650551296}"/>
              </a:ext>
            </a:extLst>
          </p:cNvPr>
          <p:cNvSpPr txBox="1"/>
          <p:nvPr/>
        </p:nvSpPr>
        <p:spPr>
          <a:xfrm>
            <a:off x="827075" y="3019403"/>
            <a:ext cx="7966547" cy="1569660"/>
          </a:xfrm>
          <a:prstGeom prst="rect">
            <a:avLst/>
          </a:prstGeom>
          <a:noFill/>
        </p:spPr>
        <p:txBody>
          <a:bodyPr wrap="square" rtlCol="0">
            <a:spAutoFit/>
          </a:bodyPr>
          <a:lstStyle/>
          <a:p>
            <a:r>
              <a:rPr lang="en-NZ" sz="4800" b="1" dirty="0"/>
              <a:t>PERFORMANCE &amp; REMUNERATION REVIEW 2025 </a:t>
            </a:r>
          </a:p>
        </p:txBody>
      </p:sp>
    </p:spTree>
    <p:extLst>
      <p:ext uri="{BB962C8B-B14F-4D97-AF65-F5344CB8AC3E}">
        <p14:creationId xmlns:p14="http://schemas.microsoft.com/office/powerpoint/2010/main" val="114924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86B0E72-BEBA-01CB-C0CB-9FAE2A8FCA2E}"/>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170167C4-1BD1-4CFA-BE5C-E107C994471F}"/>
              </a:ext>
            </a:extLst>
          </p:cNvPr>
          <p:cNvPicPr/>
          <p:nvPr/>
        </p:nvPicPr>
        <p:blipFill rotWithShape="1">
          <a:blip r:embed="rId3">
            <a:extLst>
              <a:ext uri="{28A0092B-C50C-407E-A947-70E740481C1C}">
                <a14:useLocalDpi xmlns:a14="http://schemas.microsoft.com/office/drawing/2010/main" val="0"/>
              </a:ext>
            </a:extLst>
          </a:blip>
          <a:srcRect l="-46021" t="2181" r="47639" b="-2181"/>
          <a:stretch/>
        </p:blipFill>
        <p:spPr bwMode="auto">
          <a:xfrm>
            <a:off x="8769901" y="5962650"/>
            <a:ext cx="3195453" cy="541925"/>
          </a:xfrm>
          <a:prstGeom prst="rect">
            <a:avLst/>
          </a:prstGeom>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7535CFE5-D561-EC5D-6FC5-3C2DDF8184C3}"/>
              </a:ext>
            </a:extLst>
          </p:cNvPr>
          <p:cNvSpPr txBox="1"/>
          <p:nvPr/>
        </p:nvSpPr>
        <p:spPr>
          <a:xfrm>
            <a:off x="2967644" y="755951"/>
            <a:ext cx="6256404" cy="646331"/>
          </a:xfrm>
          <a:prstGeom prst="rect">
            <a:avLst/>
          </a:prstGeom>
          <a:noFill/>
        </p:spPr>
        <p:txBody>
          <a:bodyPr wrap="square" rtlCol="0">
            <a:spAutoFit/>
          </a:bodyPr>
          <a:lstStyle/>
          <a:p>
            <a:r>
              <a:rPr lang="en-NZ" sz="3600" b="1" dirty="0"/>
              <a:t>What is a Performance Review? </a:t>
            </a:r>
          </a:p>
        </p:txBody>
      </p:sp>
      <p:sp>
        <p:nvSpPr>
          <p:cNvPr id="5" name="TextBox 4">
            <a:extLst>
              <a:ext uri="{FF2B5EF4-FFF2-40B4-BE49-F238E27FC236}">
                <a16:creationId xmlns:a16="http://schemas.microsoft.com/office/drawing/2014/main" id="{4C14C66F-9C79-E247-D5AA-2A44BE08242A}"/>
              </a:ext>
            </a:extLst>
          </p:cNvPr>
          <p:cNvSpPr txBox="1"/>
          <p:nvPr/>
        </p:nvSpPr>
        <p:spPr>
          <a:xfrm>
            <a:off x="1673619" y="1546480"/>
            <a:ext cx="8844451" cy="2352952"/>
          </a:xfrm>
          <a:prstGeom prst="rect">
            <a:avLst/>
          </a:prstGeom>
          <a:noFill/>
        </p:spPr>
        <p:txBody>
          <a:bodyPr wrap="square">
            <a:spAutoFit/>
          </a:bodyPr>
          <a:lstStyle/>
          <a:p>
            <a:pPr algn="ctr">
              <a:lnSpc>
                <a:spcPct val="150000"/>
              </a:lnSpc>
            </a:pPr>
            <a:r>
              <a:rPr lang="en-US" sz="2000" i="0" dirty="0">
                <a:solidFill>
                  <a:srgbClr val="000000"/>
                </a:solidFill>
                <a:effectLst/>
              </a:rPr>
              <a:t>A </a:t>
            </a:r>
            <a:r>
              <a:rPr lang="en-US" sz="2000" i="0" dirty="0">
                <a:effectLst/>
              </a:rPr>
              <a:t>performance review is an assessment with an employee and their direct manager to evaluate performance, highlight strengths, identify areas for improvement, offer feedback, review professional goals in alignment with larger company goals and expectations, and plan for the future</a:t>
            </a:r>
            <a:r>
              <a:rPr lang="en-US" sz="2000" dirty="0"/>
              <a:t>, </a:t>
            </a:r>
            <a:r>
              <a:rPr lang="en-US" sz="2000" i="0" dirty="0">
                <a:effectLst/>
              </a:rPr>
              <a:t>ultimately aiming to improve overall employee performance and engagement within the organization. </a:t>
            </a:r>
          </a:p>
        </p:txBody>
      </p:sp>
      <p:pic>
        <p:nvPicPr>
          <p:cNvPr id="1026" name="Picture 2" descr="1,200+ Performance Review Stock Illustrations, Royalty-Free Vector Graphics  &amp; Clip Art - iStock | Employee performance review, Performance review  meeting, Job performance review">
            <a:extLst>
              <a:ext uri="{FF2B5EF4-FFF2-40B4-BE49-F238E27FC236}">
                <a16:creationId xmlns:a16="http://schemas.microsoft.com/office/drawing/2014/main" id="{6559C9D7-ACF6-DDB0-3415-322FFF4A01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9766" y="4074545"/>
            <a:ext cx="2832158" cy="188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9032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1000"/>
                                        <p:tgtEl>
                                          <p:spTgt spid="1026"/>
                                        </p:tgtEl>
                                      </p:cBhvr>
                                    </p:animEffect>
                                    <p:anim calcmode="lin" valueType="num">
                                      <p:cBhvr>
                                        <p:cTn id="18" dur="1000" fill="hold"/>
                                        <p:tgtEl>
                                          <p:spTgt spid="1026"/>
                                        </p:tgtEl>
                                        <p:attrNameLst>
                                          <p:attrName>ppt_x</p:attrName>
                                        </p:attrNameLst>
                                      </p:cBhvr>
                                      <p:tavLst>
                                        <p:tav tm="0">
                                          <p:val>
                                            <p:strVal val="#ppt_x"/>
                                          </p:val>
                                        </p:tav>
                                        <p:tav tm="100000">
                                          <p:val>
                                            <p:strVal val="#ppt_x"/>
                                          </p:val>
                                        </p:tav>
                                      </p:tavLst>
                                    </p:anim>
                                    <p:anim calcmode="lin" valueType="num">
                                      <p:cBhvr>
                                        <p:cTn id="1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BA0F0F0-C0B8-E08D-0DA1-D894B9DFA440}"/>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170A5ED-0F6A-7DE6-CD60-E51398B09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150026F-78FE-9F2F-67CC-1F4DCEFCF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EFEEDCA0-D40F-A9B5-B279-BA668AD5FF29}"/>
              </a:ext>
            </a:extLst>
          </p:cNvPr>
          <p:cNvPicPr/>
          <p:nvPr/>
        </p:nvPicPr>
        <p:blipFill rotWithShape="1">
          <a:blip r:embed="rId3">
            <a:extLst>
              <a:ext uri="{28A0092B-C50C-407E-A947-70E740481C1C}">
                <a14:useLocalDpi xmlns:a14="http://schemas.microsoft.com/office/drawing/2010/main" val="0"/>
              </a:ext>
            </a:extLst>
          </a:blip>
          <a:srcRect l="-46021" t="2181" r="47639" b="-2181"/>
          <a:stretch/>
        </p:blipFill>
        <p:spPr bwMode="auto">
          <a:xfrm>
            <a:off x="8769901" y="5962650"/>
            <a:ext cx="3195453" cy="541925"/>
          </a:xfrm>
          <a:prstGeom prst="rect">
            <a:avLst/>
          </a:prstGeom>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9F1BFC8A-75EC-C8B0-7895-4135F52E3949}"/>
              </a:ext>
            </a:extLst>
          </p:cNvPr>
          <p:cNvSpPr txBox="1"/>
          <p:nvPr/>
        </p:nvSpPr>
        <p:spPr>
          <a:xfrm>
            <a:off x="2834822" y="714805"/>
            <a:ext cx="6522046" cy="646331"/>
          </a:xfrm>
          <a:prstGeom prst="rect">
            <a:avLst/>
          </a:prstGeom>
          <a:noFill/>
        </p:spPr>
        <p:txBody>
          <a:bodyPr wrap="square" rtlCol="0">
            <a:spAutoFit/>
          </a:bodyPr>
          <a:lstStyle/>
          <a:p>
            <a:r>
              <a:rPr lang="en-NZ" sz="3600" b="1" dirty="0"/>
              <a:t>What is a Remuneration Review? </a:t>
            </a:r>
          </a:p>
        </p:txBody>
      </p:sp>
      <p:sp>
        <p:nvSpPr>
          <p:cNvPr id="5" name="TextBox 4">
            <a:extLst>
              <a:ext uri="{FF2B5EF4-FFF2-40B4-BE49-F238E27FC236}">
                <a16:creationId xmlns:a16="http://schemas.microsoft.com/office/drawing/2014/main" id="{931BAAF3-8EC1-BBC6-A1D4-8DC92E39FD43}"/>
              </a:ext>
            </a:extLst>
          </p:cNvPr>
          <p:cNvSpPr txBox="1"/>
          <p:nvPr/>
        </p:nvSpPr>
        <p:spPr>
          <a:xfrm>
            <a:off x="1829945" y="1553370"/>
            <a:ext cx="8531800" cy="1427955"/>
          </a:xfrm>
          <a:prstGeom prst="rect">
            <a:avLst/>
          </a:prstGeom>
          <a:noFill/>
        </p:spPr>
        <p:txBody>
          <a:bodyPr wrap="square">
            <a:spAutoFit/>
          </a:bodyPr>
          <a:lstStyle/>
          <a:p>
            <a:pPr algn="ctr">
              <a:lnSpc>
                <a:spcPct val="150000"/>
              </a:lnSpc>
            </a:pPr>
            <a:r>
              <a:rPr lang="en-AU" sz="2000" dirty="0">
                <a:effectLst/>
                <a:latin typeface="Calibri" panose="020F0502020204030204" pitchFamily="34" charset="0"/>
                <a:ea typeface="Times New Roman" panose="02020603050405020304" pitchFamily="18" charset="0"/>
              </a:rPr>
              <a:t>A remuneration review is an opportunity for remuneration pay to be reviewed and adjusted to make sure that we are best rewarding our employees based on their performance and the performance of the business. </a:t>
            </a:r>
            <a:endParaRPr lang="en-NZ" sz="2000" dirty="0">
              <a:effectLst/>
              <a:latin typeface="Times New Roman" panose="02020603050405020304" pitchFamily="18" charset="0"/>
              <a:ea typeface="Times New Roman" panose="02020603050405020304" pitchFamily="18" charset="0"/>
            </a:endParaRPr>
          </a:p>
        </p:txBody>
      </p:sp>
      <p:pic>
        <p:nvPicPr>
          <p:cNvPr id="2052" name="Picture 4" descr="Performance reviews and salary reviews – what's the difference? | Dealer  Support">
            <a:extLst>
              <a:ext uri="{FF2B5EF4-FFF2-40B4-BE49-F238E27FC236}">
                <a16:creationId xmlns:a16="http://schemas.microsoft.com/office/drawing/2014/main" id="{29DE0C74-D7F4-74C9-AEE4-25E265752E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5664" y="3241098"/>
            <a:ext cx="2900362" cy="1732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128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2052"/>
                                        </p:tgtEl>
                                        <p:attrNameLst>
                                          <p:attrName>style.visibility</p:attrName>
                                        </p:attrNameLst>
                                      </p:cBhvr>
                                      <p:to>
                                        <p:strVal val="visible"/>
                                      </p:to>
                                    </p:set>
                                    <p:animEffect transition="in" filter="wheel(1)">
                                      <p:cBhvr>
                                        <p:cTn id="18"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F263D2F-1758-A2D2-29C5-524A6E0CF728}"/>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8C22417-4884-1ACA-2CF4-0CFA77A09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6B26871-0EC5-E296-9878-7F9212B75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48599E0D-A874-9069-E748-A1BA2DF41B99}"/>
              </a:ext>
            </a:extLst>
          </p:cNvPr>
          <p:cNvPicPr/>
          <p:nvPr/>
        </p:nvPicPr>
        <p:blipFill rotWithShape="1">
          <a:blip r:embed="rId3">
            <a:extLst>
              <a:ext uri="{28A0092B-C50C-407E-A947-70E740481C1C}">
                <a14:useLocalDpi xmlns:a14="http://schemas.microsoft.com/office/drawing/2010/main" val="0"/>
              </a:ext>
            </a:extLst>
          </a:blip>
          <a:srcRect l="-46021" t="2181" r="47639" b="-2181"/>
          <a:stretch/>
        </p:blipFill>
        <p:spPr bwMode="auto">
          <a:xfrm>
            <a:off x="8769901" y="5962650"/>
            <a:ext cx="3195453" cy="541925"/>
          </a:xfrm>
          <a:prstGeom prst="rect">
            <a:avLst/>
          </a:prstGeom>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38DDBACD-ADEA-FE5F-BBB9-5CFEA4C5A364}"/>
              </a:ext>
            </a:extLst>
          </p:cNvPr>
          <p:cNvSpPr txBox="1"/>
          <p:nvPr/>
        </p:nvSpPr>
        <p:spPr>
          <a:xfrm>
            <a:off x="1391500" y="732508"/>
            <a:ext cx="9408693" cy="584775"/>
          </a:xfrm>
          <a:prstGeom prst="rect">
            <a:avLst/>
          </a:prstGeom>
          <a:noFill/>
        </p:spPr>
        <p:txBody>
          <a:bodyPr wrap="square" rtlCol="0">
            <a:spAutoFit/>
          </a:bodyPr>
          <a:lstStyle/>
          <a:p>
            <a:pPr algn="ctr"/>
            <a:r>
              <a:rPr lang="en-NZ" sz="3200" b="1" dirty="0"/>
              <a:t>Benefits of Performance &amp; Remuneration Reviews</a:t>
            </a:r>
          </a:p>
        </p:txBody>
      </p:sp>
      <p:sp>
        <p:nvSpPr>
          <p:cNvPr id="3" name="TextBox 2">
            <a:extLst>
              <a:ext uri="{FF2B5EF4-FFF2-40B4-BE49-F238E27FC236}">
                <a16:creationId xmlns:a16="http://schemas.microsoft.com/office/drawing/2014/main" id="{1C05B0ED-B96D-6876-EF5F-F5600E80E6AE}"/>
              </a:ext>
            </a:extLst>
          </p:cNvPr>
          <p:cNvSpPr txBox="1"/>
          <p:nvPr/>
        </p:nvSpPr>
        <p:spPr>
          <a:xfrm>
            <a:off x="1793406" y="1621249"/>
            <a:ext cx="7751428" cy="33733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NZ" dirty="0"/>
              <a:t>Boosts employee morale and engagement leading to increased performance </a:t>
            </a:r>
          </a:p>
          <a:p>
            <a:pPr marL="285750" indent="-285750">
              <a:lnSpc>
                <a:spcPct val="150000"/>
              </a:lnSpc>
              <a:buFont typeface="Arial" panose="020B0604020202020204" pitchFamily="34" charset="0"/>
              <a:buChar char="•"/>
            </a:pPr>
            <a:r>
              <a:rPr lang="en-NZ" dirty="0"/>
              <a:t>Provides valuable feedback for both employee and manager </a:t>
            </a:r>
          </a:p>
          <a:p>
            <a:pPr marL="285750" indent="-285750">
              <a:lnSpc>
                <a:spcPct val="150000"/>
              </a:lnSpc>
              <a:buFont typeface="Arial" panose="020B0604020202020204" pitchFamily="34" charset="0"/>
              <a:buChar char="•"/>
            </a:pPr>
            <a:r>
              <a:rPr lang="en-NZ" dirty="0"/>
              <a:t>Enhances communication between managers and their team members </a:t>
            </a:r>
          </a:p>
          <a:p>
            <a:pPr marL="285750" indent="-285750">
              <a:lnSpc>
                <a:spcPct val="150000"/>
              </a:lnSpc>
              <a:buFont typeface="Arial" panose="020B0604020202020204" pitchFamily="34" charset="0"/>
              <a:buChar char="•"/>
            </a:pPr>
            <a:r>
              <a:rPr lang="en-NZ" dirty="0"/>
              <a:t>Aligns goals with company’s objectives </a:t>
            </a:r>
          </a:p>
          <a:p>
            <a:pPr marL="285750" indent="-285750">
              <a:lnSpc>
                <a:spcPct val="150000"/>
              </a:lnSpc>
              <a:buFont typeface="Arial" panose="020B0604020202020204" pitchFamily="34" charset="0"/>
              <a:buChar char="•"/>
            </a:pPr>
            <a:r>
              <a:rPr lang="en-NZ" dirty="0"/>
              <a:t>Supports professional growth and career development </a:t>
            </a:r>
          </a:p>
          <a:p>
            <a:pPr marL="285750" indent="-285750">
              <a:lnSpc>
                <a:spcPct val="150000"/>
              </a:lnSpc>
              <a:buFont typeface="Arial" panose="020B0604020202020204" pitchFamily="34" charset="0"/>
              <a:buChar char="•"/>
            </a:pPr>
            <a:r>
              <a:rPr lang="en-NZ" dirty="0"/>
              <a:t>Contributes to a positive company culture </a:t>
            </a:r>
          </a:p>
          <a:p>
            <a:pPr marL="285750" indent="-285750">
              <a:lnSpc>
                <a:spcPct val="150000"/>
              </a:lnSpc>
              <a:buFont typeface="Arial" panose="020B0604020202020204" pitchFamily="34" charset="0"/>
              <a:buChar char="•"/>
            </a:pPr>
            <a:r>
              <a:rPr lang="en-NZ" dirty="0"/>
              <a:t>Provides an opportunity for goal setting and informs training needs </a:t>
            </a:r>
          </a:p>
          <a:p>
            <a:pPr marL="285750" indent="-285750">
              <a:lnSpc>
                <a:spcPct val="150000"/>
              </a:lnSpc>
              <a:buFont typeface="Arial" panose="020B0604020202020204" pitchFamily="34" charset="0"/>
              <a:buChar char="•"/>
            </a:pPr>
            <a:r>
              <a:rPr lang="en-NZ" dirty="0"/>
              <a:t>Attract and retain top talent </a:t>
            </a:r>
          </a:p>
        </p:txBody>
      </p:sp>
    </p:spTree>
    <p:extLst>
      <p:ext uri="{BB962C8B-B14F-4D97-AF65-F5344CB8AC3E}">
        <p14:creationId xmlns:p14="http://schemas.microsoft.com/office/powerpoint/2010/main" val="27501277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E3252D6-04D5-9BD8-BE23-B6BDFB5117A7}"/>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359B0EA-DA1C-E586-CE38-B6775704C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69ACE14-F0F8-7A68-8AC1-A3D76E0A1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9DEDC3DC-0FB8-2EB9-DBFE-D2708D23DA9B}"/>
              </a:ext>
            </a:extLst>
          </p:cNvPr>
          <p:cNvPicPr/>
          <p:nvPr/>
        </p:nvPicPr>
        <p:blipFill rotWithShape="1">
          <a:blip r:embed="rId3">
            <a:extLst>
              <a:ext uri="{28A0092B-C50C-407E-A947-70E740481C1C}">
                <a14:useLocalDpi xmlns:a14="http://schemas.microsoft.com/office/drawing/2010/main" val="0"/>
              </a:ext>
            </a:extLst>
          </a:blip>
          <a:srcRect l="-46021" t="2181" r="47639" b="-2181"/>
          <a:stretch/>
        </p:blipFill>
        <p:spPr bwMode="auto">
          <a:xfrm>
            <a:off x="8801074" y="6144978"/>
            <a:ext cx="3195453" cy="541925"/>
          </a:xfrm>
          <a:prstGeom prst="rect">
            <a:avLst/>
          </a:prstGeom>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2EA01A44-A76F-0B0E-4B19-351810795F32}"/>
              </a:ext>
            </a:extLst>
          </p:cNvPr>
          <p:cNvSpPr txBox="1"/>
          <p:nvPr/>
        </p:nvSpPr>
        <p:spPr>
          <a:xfrm>
            <a:off x="3655485" y="175048"/>
            <a:ext cx="4880723" cy="646331"/>
          </a:xfrm>
          <a:prstGeom prst="rect">
            <a:avLst/>
          </a:prstGeom>
          <a:noFill/>
        </p:spPr>
        <p:txBody>
          <a:bodyPr wrap="square" rtlCol="0">
            <a:spAutoFit/>
          </a:bodyPr>
          <a:lstStyle/>
          <a:p>
            <a:r>
              <a:rPr lang="en-NZ" sz="3600" b="1" dirty="0"/>
              <a:t>2025 Proposed Timeline </a:t>
            </a:r>
          </a:p>
        </p:txBody>
      </p:sp>
      <p:graphicFrame>
        <p:nvGraphicFramePr>
          <p:cNvPr id="5" name="Table 4">
            <a:extLst>
              <a:ext uri="{FF2B5EF4-FFF2-40B4-BE49-F238E27FC236}">
                <a16:creationId xmlns:a16="http://schemas.microsoft.com/office/drawing/2014/main" id="{F1170229-A68B-61EF-FB12-DF55FCD37FB1}"/>
              </a:ext>
            </a:extLst>
          </p:cNvPr>
          <p:cNvGraphicFramePr>
            <a:graphicFrameLocks noGrp="1"/>
          </p:cNvGraphicFramePr>
          <p:nvPr>
            <p:extLst>
              <p:ext uri="{D42A27DB-BD31-4B8C-83A1-F6EECF244321}">
                <p14:modId xmlns:p14="http://schemas.microsoft.com/office/powerpoint/2010/main" val="2290431858"/>
              </p:ext>
            </p:extLst>
          </p:nvPr>
        </p:nvGraphicFramePr>
        <p:xfrm>
          <a:off x="1583512" y="996426"/>
          <a:ext cx="9024976" cy="4865148"/>
        </p:xfrm>
        <a:graphic>
          <a:graphicData uri="http://schemas.openxmlformats.org/drawingml/2006/table">
            <a:tbl>
              <a:tblPr firstRow="1" bandRow="1">
                <a:tableStyleId>{5C22544A-7EE6-4342-B048-85BDC9FD1C3A}</a:tableStyleId>
              </a:tblPr>
              <a:tblGrid>
                <a:gridCol w="1683506">
                  <a:extLst>
                    <a:ext uri="{9D8B030D-6E8A-4147-A177-3AD203B41FA5}">
                      <a16:colId xmlns:a16="http://schemas.microsoft.com/office/drawing/2014/main" val="331179305"/>
                    </a:ext>
                  </a:extLst>
                </a:gridCol>
                <a:gridCol w="7341470">
                  <a:extLst>
                    <a:ext uri="{9D8B030D-6E8A-4147-A177-3AD203B41FA5}">
                      <a16:colId xmlns:a16="http://schemas.microsoft.com/office/drawing/2014/main" val="1476564155"/>
                    </a:ext>
                  </a:extLst>
                </a:gridCol>
              </a:tblGrid>
              <a:tr h="350844">
                <a:tc>
                  <a:txBody>
                    <a:bodyPr/>
                    <a:lstStyle/>
                    <a:p>
                      <a:pPr algn="ctr"/>
                      <a:r>
                        <a:rPr lang="en-US" sz="1800" b="1" dirty="0">
                          <a:solidFill>
                            <a:schemeClr val="bg1"/>
                          </a:solidFill>
                          <a:effectLst/>
                          <a:ea typeface="Aptos" panose="020B0004020202020204" pitchFamily="34" charset="0"/>
                          <a:cs typeface="Aptos" panose="020B0004020202020204" pitchFamily="34" charset="0"/>
                        </a:rPr>
                        <a:t>24</a:t>
                      </a:r>
                      <a:r>
                        <a:rPr lang="en-US" sz="1800" b="1" baseline="30000" dirty="0">
                          <a:solidFill>
                            <a:schemeClr val="bg1"/>
                          </a:solidFill>
                          <a:effectLst/>
                          <a:ea typeface="Aptos" panose="020B0004020202020204" pitchFamily="34" charset="0"/>
                          <a:cs typeface="Aptos" panose="020B0004020202020204" pitchFamily="34" charset="0"/>
                        </a:rPr>
                        <a:t>th </a:t>
                      </a:r>
                      <a:r>
                        <a:rPr lang="en-US" sz="1800" b="1" dirty="0">
                          <a:solidFill>
                            <a:schemeClr val="bg1"/>
                          </a:solidFill>
                          <a:effectLst/>
                          <a:ea typeface="Aptos" panose="020B0004020202020204" pitchFamily="34" charset="0"/>
                          <a:cs typeface="Aptos" panose="020B0004020202020204" pitchFamily="34" charset="0"/>
                        </a:rPr>
                        <a:t>February  </a:t>
                      </a:r>
                      <a:endParaRPr lang="en-NZ" b="1" dirty="0">
                        <a:solidFill>
                          <a:schemeClr val="bg1"/>
                        </a:solidFill>
                      </a:endParaRPr>
                    </a:p>
                  </a:txBody>
                  <a:tcPr>
                    <a:solidFill>
                      <a:srgbClr val="DB392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effectLst/>
                          <a:ea typeface="Aptos" panose="020B0004020202020204" pitchFamily="34" charset="0"/>
                          <a:cs typeface="Aptos" panose="020B0004020202020204" pitchFamily="34" charset="0"/>
                        </a:rPr>
                        <a:t>Generic message to the business with timeline – </a:t>
                      </a:r>
                      <a:r>
                        <a:rPr lang="en-US" sz="1800" b="0" i="1" dirty="0">
                          <a:solidFill>
                            <a:schemeClr val="tx1"/>
                          </a:solidFill>
                          <a:effectLst/>
                          <a:ea typeface="Aptos" panose="020B0004020202020204" pitchFamily="34" charset="0"/>
                          <a:cs typeface="Aptos" panose="020B0004020202020204" pitchFamily="34" charset="0"/>
                        </a:rPr>
                        <a:t>HR &amp; Finance</a:t>
                      </a:r>
                      <a:r>
                        <a:rPr lang="en-US" sz="1800" b="0" dirty="0">
                          <a:solidFill>
                            <a:schemeClr val="bg1"/>
                          </a:solidFill>
                          <a:effectLst/>
                          <a:ea typeface="Aptos" panose="020B0004020202020204" pitchFamily="34" charset="0"/>
                          <a:cs typeface="Aptos" panose="020B0004020202020204" pitchFamily="34" charset="0"/>
                        </a:rPr>
                        <a:t> </a:t>
                      </a:r>
                      <a:endParaRPr lang="en-NZ" sz="1800" b="0" dirty="0">
                        <a:solidFill>
                          <a:schemeClr val="bg1"/>
                        </a:solidFill>
                        <a:effectLst/>
                        <a:ea typeface="Aptos" panose="020B0004020202020204" pitchFamily="34" charset="0"/>
                        <a:cs typeface="Aptos" panose="020B0004020202020204" pitchFamily="34" charset="0"/>
                      </a:endParaRPr>
                    </a:p>
                  </a:txBody>
                  <a:tcPr>
                    <a:solidFill>
                      <a:schemeClr val="bg2">
                        <a:lumMod val="90000"/>
                      </a:schemeClr>
                    </a:solidFill>
                  </a:tcPr>
                </a:tc>
                <a:extLst>
                  <a:ext uri="{0D108BD9-81ED-4DB2-BD59-A6C34878D82A}">
                    <a16:rowId xmlns:a16="http://schemas.microsoft.com/office/drawing/2014/main" val="746197366"/>
                  </a:ext>
                </a:extLst>
              </a:tr>
              <a:tr h="2543616">
                <a:tc>
                  <a:txBody>
                    <a:bodyPr/>
                    <a:lstStyle/>
                    <a:p>
                      <a:pPr algn="ctr"/>
                      <a:r>
                        <a:rPr lang="en-US" sz="1800" b="1" dirty="0">
                          <a:solidFill>
                            <a:schemeClr val="bg1"/>
                          </a:solidFill>
                          <a:effectLst/>
                          <a:ea typeface="Aptos" panose="020B0004020202020204" pitchFamily="34" charset="0"/>
                          <a:cs typeface="Aptos" panose="020B0004020202020204" pitchFamily="34" charset="0"/>
                        </a:rPr>
                        <a:t>28</a:t>
                      </a:r>
                      <a:r>
                        <a:rPr lang="en-US" sz="1800" b="1" baseline="30000" dirty="0">
                          <a:solidFill>
                            <a:schemeClr val="bg1"/>
                          </a:solidFill>
                          <a:effectLst/>
                          <a:ea typeface="Aptos" panose="020B0004020202020204" pitchFamily="34" charset="0"/>
                          <a:cs typeface="Aptos" panose="020B0004020202020204" pitchFamily="34" charset="0"/>
                        </a:rPr>
                        <a:t>th </a:t>
                      </a:r>
                      <a:r>
                        <a:rPr lang="en-US" sz="1800" b="1" dirty="0">
                          <a:solidFill>
                            <a:schemeClr val="bg1"/>
                          </a:solidFill>
                          <a:effectLst/>
                          <a:ea typeface="Aptos" panose="020B0004020202020204" pitchFamily="34" charset="0"/>
                          <a:cs typeface="Aptos" panose="020B0004020202020204" pitchFamily="34" charset="0"/>
                        </a:rPr>
                        <a:t>February  </a:t>
                      </a:r>
                      <a:endParaRPr lang="en-NZ" sz="1800" b="1" dirty="0">
                        <a:solidFill>
                          <a:schemeClr val="bg1"/>
                        </a:solidFill>
                      </a:endParaRPr>
                    </a:p>
                  </a:txBody>
                  <a:tcPr>
                    <a:solidFill>
                      <a:srgbClr val="DB392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ea typeface="Aptos" panose="020B0004020202020204" pitchFamily="34" charset="0"/>
                          <a:cs typeface="Aptos" panose="020B0004020202020204" pitchFamily="34" charset="0"/>
                        </a:rPr>
                        <a:t>Distribute folders to Division Managers  - </a:t>
                      </a:r>
                      <a:r>
                        <a:rPr lang="en-US" sz="1400" i="1" dirty="0">
                          <a:solidFill>
                            <a:schemeClr val="tx1"/>
                          </a:solidFill>
                          <a:effectLst/>
                          <a:ea typeface="Aptos" panose="020B0004020202020204" pitchFamily="34" charset="0"/>
                          <a:cs typeface="Aptos" panose="020B0004020202020204" pitchFamily="34" charset="0"/>
                        </a:rPr>
                        <a:t>HR &amp; Finance</a:t>
                      </a:r>
                      <a:r>
                        <a:rPr lang="en-US" sz="1400" dirty="0">
                          <a:solidFill>
                            <a:schemeClr val="tx1"/>
                          </a:solidFill>
                          <a:effectLst/>
                          <a:ea typeface="Aptos" panose="020B0004020202020204" pitchFamily="34" charset="0"/>
                          <a:cs typeface="Aptos" panose="020B0004020202020204" pitchFamily="34" charset="0"/>
                        </a:rPr>
                        <a:t> (folders to include – </a:t>
                      </a:r>
                      <a:r>
                        <a:rPr lang="en-US" sz="1400" b="1" i="1" dirty="0">
                          <a:solidFill>
                            <a:schemeClr val="tx1"/>
                          </a:solidFill>
                          <a:effectLst/>
                          <a:ea typeface="Aptos" panose="020B0004020202020204" pitchFamily="34" charset="0"/>
                          <a:cs typeface="Aptos" panose="020B0004020202020204" pitchFamily="34" charset="0"/>
                        </a:rPr>
                        <a:t>PD’s / Strat Pay data / Excel spreadsheet of current rates/salary</a:t>
                      </a:r>
                      <a:r>
                        <a:rPr lang="en-US" sz="1400" dirty="0">
                          <a:solidFill>
                            <a:schemeClr val="tx1"/>
                          </a:solidFill>
                          <a:effectLst/>
                          <a:ea typeface="Aptos" panose="020B0004020202020204" pitchFamily="34" charset="0"/>
                          <a:cs typeface="Aptos" panose="020B0004020202020204" pitchFamily="34" charset="0"/>
                        </a:rPr>
                        <a:t> – with column to insert proposed increment, % figure also).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ffectLst/>
                        <a:ea typeface="Aptos" panose="020B0004020202020204" pitchFamily="34" charset="0"/>
                        <a:cs typeface="Aptos" panose="020B0004020202020204" pitchFamily="34" charset="0"/>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CAMEX GROUP</a:t>
                      </a:r>
                      <a:endParaRPr lang="en-NZ" sz="1400" kern="1200" dirty="0">
                        <a:solidFill>
                          <a:schemeClr val="tx1"/>
                        </a:solidFill>
                        <a:effectLst/>
                        <a:latin typeface="+mn-lt"/>
                        <a:ea typeface="+mn-ea"/>
                        <a:cs typeface="+mn-cs"/>
                      </a:endParaRPr>
                    </a:p>
                    <a:p>
                      <a:pPr marL="171450" lvl="0" indent="-171450">
                        <a:buFont typeface="Courier New" panose="02070309020205020404" pitchFamily="49" charset="0"/>
                        <a:buChar char="o"/>
                      </a:pPr>
                      <a:r>
                        <a:rPr lang="en-US" sz="1400" kern="1200" dirty="0">
                          <a:solidFill>
                            <a:schemeClr val="tx1"/>
                          </a:solidFill>
                          <a:effectLst/>
                          <a:latin typeface="+mn-lt"/>
                          <a:ea typeface="+mn-ea"/>
                          <a:cs typeface="+mn-cs"/>
                        </a:rPr>
                        <a:t>Camex  Transport</a:t>
                      </a:r>
                      <a:endParaRPr lang="en-NZ" sz="1400" kern="1200" dirty="0">
                        <a:solidFill>
                          <a:schemeClr val="tx1"/>
                        </a:solidFill>
                        <a:effectLst/>
                        <a:latin typeface="+mn-lt"/>
                        <a:ea typeface="+mn-ea"/>
                        <a:cs typeface="+mn-cs"/>
                      </a:endParaRPr>
                    </a:p>
                    <a:p>
                      <a:pPr marL="171450" lvl="0" indent="-171450">
                        <a:buFont typeface="Courier New" panose="02070309020205020404" pitchFamily="49" charset="0"/>
                        <a:buChar char="o"/>
                      </a:pPr>
                      <a:r>
                        <a:rPr lang="en-US" sz="1400" kern="1200" dirty="0">
                          <a:solidFill>
                            <a:schemeClr val="tx1"/>
                          </a:solidFill>
                          <a:effectLst/>
                          <a:latin typeface="+mn-lt"/>
                          <a:ea typeface="+mn-ea"/>
                          <a:cs typeface="+mn-cs"/>
                        </a:rPr>
                        <a:t>Camex Commercial</a:t>
                      </a:r>
                      <a:endParaRPr lang="en-NZ" sz="1400" kern="1200" dirty="0">
                        <a:solidFill>
                          <a:schemeClr val="tx1"/>
                        </a:solidFill>
                        <a:effectLst/>
                        <a:latin typeface="+mn-lt"/>
                        <a:ea typeface="+mn-ea"/>
                        <a:cs typeface="+mn-cs"/>
                      </a:endParaRPr>
                    </a:p>
                    <a:p>
                      <a:pPr marL="171450" lvl="0" indent="-171450">
                        <a:buFont typeface="Courier New" panose="02070309020205020404" pitchFamily="49" charset="0"/>
                        <a:buChar char="o"/>
                      </a:pPr>
                      <a:r>
                        <a:rPr lang="en-US" sz="1400" kern="1200" dirty="0">
                          <a:solidFill>
                            <a:schemeClr val="tx1"/>
                          </a:solidFill>
                          <a:effectLst/>
                          <a:latin typeface="+mn-lt"/>
                          <a:ea typeface="+mn-ea"/>
                          <a:cs typeface="+mn-cs"/>
                        </a:rPr>
                        <a:t>Camex Land Development</a:t>
                      </a:r>
                      <a:endParaRPr lang="en-NZ" sz="1400" kern="1200" dirty="0">
                        <a:solidFill>
                          <a:schemeClr val="tx1"/>
                        </a:solidFill>
                        <a:effectLst/>
                        <a:latin typeface="+mn-lt"/>
                        <a:ea typeface="+mn-ea"/>
                        <a:cs typeface="+mn-cs"/>
                      </a:endParaRPr>
                    </a:p>
                    <a:p>
                      <a:pPr marL="171450" lvl="0" indent="-171450">
                        <a:buFont typeface="Courier New" panose="02070309020205020404" pitchFamily="49" charset="0"/>
                        <a:buChar char="o"/>
                      </a:pPr>
                      <a:r>
                        <a:rPr lang="en-US" sz="1400" kern="1200" dirty="0">
                          <a:solidFill>
                            <a:schemeClr val="tx1"/>
                          </a:solidFill>
                          <a:effectLst/>
                          <a:latin typeface="+mn-lt"/>
                          <a:ea typeface="+mn-ea"/>
                          <a:cs typeface="+mn-cs"/>
                        </a:rPr>
                        <a:t>Council</a:t>
                      </a:r>
                      <a:endParaRPr lang="en-NZ"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SIMPLE</a:t>
                      </a:r>
                      <a:endParaRPr lang="en-NZ"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BOSS</a:t>
                      </a:r>
                      <a:endParaRPr lang="en-NZ"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PNP</a:t>
                      </a:r>
                      <a:endParaRPr lang="en-NZ" sz="1400" kern="1200" dirty="0">
                        <a:solidFill>
                          <a:schemeClr val="tx1"/>
                        </a:solidFill>
                        <a:effectLst/>
                        <a:latin typeface="+mn-lt"/>
                        <a:ea typeface="+mn-ea"/>
                        <a:cs typeface="+mn-cs"/>
                      </a:endParaRPr>
                    </a:p>
                  </a:txBody>
                  <a:tcPr>
                    <a:solidFill>
                      <a:schemeClr val="bg2">
                        <a:lumMod val="90000"/>
                      </a:schemeClr>
                    </a:solidFill>
                  </a:tcPr>
                </a:tc>
                <a:extLst>
                  <a:ext uri="{0D108BD9-81ED-4DB2-BD59-A6C34878D82A}">
                    <a16:rowId xmlns:a16="http://schemas.microsoft.com/office/drawing/2014/main" val="3897719871"/>
                  </a:ext>
                </a:extLst>
              </a:tr>
              <a:tr h="350844">
                <a:tc>
                  <a:txBody>
                    <a:bodyPr/>
                    <a:lstStyle/>
                    <a:p>
                      <a:pPr algn="ctr"/>
                      <a:r>
                        <a:rPr lang="en-NZ" b="1" dirty="0">
                          <a:solidFill>
                            <a:schemeClr val="bg1"/>
                          </a:solidFill>
                        </a:rPr>
                        <a:t>5</a:t>
                      </a:r>
                      <a:r>
                        <a:rPr lang="en-NZ" b="1" baseline="30000" dirty="0">
                          <a:solidFill>
                            <a:schemeClr val="bg1"/>
                          </a:solidFill>
                        </a:rPr>
                        <a:t>th</a:t>
                      </a:r>
                      <a:r>
                        <a:rPr lang="en-NZ" b="1" dirty="0">
                          <a:solidFill>
                            <a:schemeClr val="bg1"/>
                          </a:solidFill>
                        </a:rPr>
                        <a:t> – 6</a:t>
                      </a:r>
                      <a:r>
                        <a:rPr lang="en-NZ" b="1" baseline="30000" dirty="0">
                          <a:solidFill>
                            <a:schemeClr val="bg1"/>
                          </a:solidFill>
                        </a:rPr>
                        <a:t>th</a:t>
                      </a:r>
                      <a:r>
                        <a:rPr lang="en-NZ" b="1" dirty="0">
                          <a:solidFill>
                            <a:schemeClr val="bg1"/>
                          </a:solidFill>
                        </a:rPr>
                        <a:t> March</a:t>
                      </a:r>
                    </a:p>
                  </a:txBody>
                  <a:tcPr>
                    <a:solidFill>
                      <a:srgbClr val="DB392D"/>
                    </a:solidFill>
                  </a:tcPr>
                </a:tc>
                <a:tc>
                  <a:txBody>
                    <a:bodyPr/>
                    <a:lstStyle/>
                    <a:p>
                      <a:r>
                        <a:rPr lang="en-US" sz="1800" kern="1200" dirty="0">
                          <a:solidFill>
                            <a:schemeClr val="dk1"/>
                          </a:solidFill>
                          <a:effectLst/>
                          <a:latin typeface="+mn-lt"/>
                          <a:ea typeface="+mn-ea"/>
                          <a:cs typeface="+mn-cs"/>
                        </a:rPr>
                        <a:t>Present brief overview at breakfasts (Cambridge &amp; Taupo)  - </a:t>
                      </a:r>
                      <a:r>
                        <a:rPr lang="en-US" sz="1800" i="1" kern="1200" dirty="0">
                          <a:solidFill>
                            <a:schemeClr val="dk1"/>
                          </a:solidFill>
                          <a:effectLst/>
                          <a:latin typeface="+mn-lt"/>
                          <a:ea typeface="+mn-ea"/>
                          <a:cs typeface="+mn-cs"/>
                        </a:rPr>
                        <a:t>ELT</a:t>
                      </a:r>
                      <a:r>
                        <a:rPr lang="en-US" sz="1800" kern="1200" dirty="0">
                          <a:solidFill>
                            <a:schemeClr val="dk1"/>
                          </a:solidFill>
                          <a:effectLst/>
                          <a:latin typeface="+mn-lt"/>
                          <a:ea typeface="+mn-ea"/>
                          <a:cs typeface="+mn-cs"/>
                        </a:rPr>
                        <a:t> </a:t>
                      </a:r>
                      <a:endParaRPr lang="en-NZ" dirty="0"/>
                    </a:p>
                  </a:txBody>
                  <a:tcPr>
                    <a:solidFill>
                      <a:schemeClr val="bg2">
                        <a:lumMod val="90000"/>
                      </a:schemeClr>
                    </a:solidFill>
                  </a:tcPr>
                </a:tc>
                <a:extLst>
                  <a:ext uri="{0D108BD9-81ED-4DB2-BD59-A6C34878D82A}">
                    <a16:rowId xmlns:a16="http://schemas.microsoft.com/office/drawing/2014/main" val="1486451073"/>
                  </a:ext>
                </a:extLst>
              </a:tr>
              <a:tr h="350844">
                <a:tc>
                  <a:txBody>
                    <a:bodyPr/>
                    <a:lstStyle/>
                    <a:p>
                      <a:pPr algn="ctr"/>
                      <a:r>
                        <a:rPr lang="en-NZ" b="1" dirty="0">
                          <a:solidFill>
                            <a:schemeClr val="bg1"/>
                          </a:solidFill>
                        </a:rPr>
                        <a:t>14</a:t>
                      </a:r>
                      <a:r>
                        <a:rPr lang="en-NZ" b="1" baseline="30000" dirty="0">
                          <a:solidFill>
                            <a:schemeClr val="bg1"/>
                          </a:solidFill>
                        </a:rPr>
                        <a:t>th</a:t>
                      </a:r>
                      <a:r>
                        <a:rPr lang="en-NZ" b="1" dirty="0">
                          <a:solidFill>
                            <a:schemeClr val="bg1"/>
                          </a:solidFill>
                        </a:rPr>
                        <a:t> March</a:t>
                      </a:r>
                    </a:p>
                  </a:txBody>
                  <a:tcPr>
                    <a:solidFill>
                      <a:srgbClr val="DB392D"/>
                    </a:solidFill>
                  </a:tcPr>
                </a:tc>
                <a:tc>
                  <a:txBody>
                    <a:bodyPr/>
                    <a:lstStyle/>
                    <a:p>
                      <a:r>
                        <a:rPr lang="en-US" sz="1800" kern="1200" dirty="0">
                          <a:solidFill>
                            <a:schemeClr val="dk1"/>
                          </a:solidFill>
                          <a:effectLst/>
                          <a:latin typeface="+mn-lt"/>
                          <a:ea typeface="+mn-ea"/>
                          <a:cs typeface="+mn-cs"/>
                        </a:rPr>
                        <a:t>Figures rolled up for final approval – </a:t>
                      </a:r>
                      <a:r>
                        <a:rPr lang="en-US" sz="1800" i="1" kern="1200" dirty="0">
                          <a:solidFill>
                            <a:schemeClr val="dk1"/>
                          </a:solidFill>
                          <a:effectLst/>
                          <a:latin typeface="+mn-lt"/>
                          <a:ea typeface="+mn-ea"/>
                          <a:cs typeface="+mn-cs"/>
                        </a:rPr>
                        <a:t>ELT</a:t>
                      </a:r>
                      <a:r>
                        <a:rPr lang="en-US" sz="1800" kern="1200" dirty="0">
                          <a:solidFill>
                            <a:schemeClr val="dk1"/>
                          </a:solidFill>
                          <a:effectLst/>
                          <a:latin typeface="+mn-lt"/>
                          <a:ea typeface="+mn-ea"/>
                          <a:cs typeface="+mn-cs"/>
                        </a:rPr>
                        <a:t> </a:t>
                      </a:r>
                      <a:endParaRPr lang="en-NZ" dirty="0"/>
                    </a:p>
                  </a:txBody>
                  <a:tcPr>
                    <a:solidFill>
                      <a:schemeClr val="bg2">
                        <a:lumMod val="90000"/>
                      </a:schemeClr>
                    </a:solidFill>
                  </a:tcPr>
                </a:tc>
                <a:extLst>
                  <a:ext uri="{0D108BD9-81ED-4DB2-BD59-A6C34878D82A}">
                    <a16:rowId xmlns:a16="http://schemas.microsoft.com/office/drawing/2014/main" val="1908092327"/>
                  </a:ext>
                </a:extLst>
              </a:tr>
              <a:tr h="350844">
                <a:tc>
                  <a:txBody>
                    <a:bodyPr/>
                    <a:lstStyle/>
                    <a:p>
                      <a:pPr algn="ctr"/>
                      <a:r>
                        <a:rPr lang="en-NZ" b="1" dirty="0">
                          <a:solidFill>
                            <a:schemeClr val="bg1"/>
                          </a:solidFill>
                        </a:rPr>
                        <a:t>21</a:t>
                      </a:r>
                      <a:r>
                        <a:rPr lang="en-NZ" b="1" baseline="30000" dirty="0">
                          <a:solidFill>
                            <a:schemeClr val="bg1"/>
                          </a:solidFill>
                        </a:rPr>
                        <a:t>st</a:t>
                      </a:r>
                      <a:r>
                        <a:rPr lang="en-NZ" b="1" dirty="0">
                          <a:solidFill>
                            <a:schemeClr val="bg1"/>
                          </a:solidFill>
                        </a:rPr>
                        <a:t> March </a:t>
                      </a:r>
                    </a:p>
                  </a:txBody>
                  <a:tcPr>
                    <a:solidFill>
                      <a:srgbClr val="DB392D"/>
                    </a:solidFill>
                  </a:tcPr>
                </a:tc>
                <a:tc>
                  <a:txBody>
                    <a:bodyPr/>
                    <a:lstStyle/>
                    <a:p>
                      <a:r>
                        <a:rPr lang="en-US" sz="1800" kern="1200" dirty="0">
                          <a:solidFill>
                            <a:schemeClr val="dk1"/>
                          </a:solidFill>
                          <a:effectLst/>
                          <a:latin typeface="+mn-lt"/>
                          <a:ea typeface="+mn-ea"/>
                          <a:cs typeface="+mn-cs"/>
                        </a:rPr>
                        <a:t>Letters distributed to the employees of increment (or not) – </a:t>
                      </a:r>
                      <a:r>
                        <a:rPr lang="en-US" sz="1800" i="1" kern="1200" dirty="0">
                          <a:solidFill>
                            <a:schemeClr val="dk1"/>
                          </a:solidFill>
                          <a:effectLst/>
                          <a:latin typeface="+mn-lt"/>
                          <a:ea typeface="+mn-ea"/>
                          <a:cs typeface="+mn-cs"/>
                        </a:rPr>
                        <a:t>HR &amp; Finance </a:t>
                      </a:r>
                      <a:endParaRPr lang="en-NZ" dirty="0"/>
                    </a:p>
                  </a:txBody>
                  <a:tcPr>
                    <a:solidFill>
                      <a:schemeClr val="bg2">
                        <a:lumMod val="90000"/>
                      </a:schemeClr>
                    </a:solidFill>
                  </a:tcPr>
                </a:tc>
                <a:extLst>
                  <a:ext uri="{0D108BD9-81ED-4DB2-BD59-A6C34878D82A}">
                    <a16:rowId xmlns:a16="http://schemas.microsoft.com/office/drawing/2014/main" val="2588210708"/>
                  </a:ext>
                </a:extLst>
              </a:tr>
              <a:tr h="384588">
                <a:tc>
                  <a:txBody>
                    <a:bodyPr/>
                    <a:lstStyle/>
                    <a:p>
                      <a:pPr algn="ctr"/>
                      <a:r>
                        <a:rPr lang="en-NZ" b="1" dirty="0">
                          <a:solidFill>
                            <a:schemeClr val="bg1"/>
                          </a:solidFill>
                        </a:rPr>
                        <a:t>2</a:t>
                      </a:r>
                      <a:r>
                        <a:rPr lang="en-NZ" b="1" baseline="30000" dirty="0">
                          <a:solidFill>
                            <a:schemeClr val="bg1"/>
                          </a:solidFill>
                        </a:rPr>
                        <a:t>nd</a:t>
                      </a:r>
                      <a:r>
                        <a:rPr lang="en-NZ" b="1" dirty="0">
                          <a:solidFill>
                            <a:schemeClr val="bg1"/>
                          </a:solidFill>
                        </a:rPr>
                        <a:t> April </a:t>
                      </a:r>
                    </a:p>
                  </a:txBody>
                  <a:tcPr>
                    <a:solidFill>
                      <a:srgbClr val="DB392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New rates apply – </a:t>
                      </a:r>
                      <a:r>
                        <a:rPr lang="en-US" sz="1800" i="1" kern="1200" dirty="0">
                          <a:solidFill>
                            <a:schemeClr val="dk1"/>
                          </a:solidFill>
                          <a:effectLst/>
                          <a:latin typeface="+mn-lt"/>
                          <a:ea typeface="+mn-ea"/>
                          <a:cs typeface="+mn-cs"/>
                        </a:rPr>
                        <a:t>Finance</a:t>
                      </a:r>
                      <a:endParaRPr lang="en-NZ" sz="1800" kern="1200" dirty="0">
                        <a:solidFill>
                          <a:schemeClr val="dk1"/>
                        </a:solidFill>
                        <a:effectLst/>
                        <a:latin typeface="+mn-lt"/>
                        <a:ea typeface="+mn-ea"/>
                        <a:cs typeface="+mn-cs"/>
                      </a:endParaRPr>
                    </a:p>
                  </a:txBody>
                  <a:tcPr>
                    <a:solidFill>
                      <a:schemeClr val="bg2">
                        <a:lumMod val="90000"/>
                      </a:schemeClr>
                    </a:solidFill>
                  </a:tcPr>
                </a:tc>
                <a:extLst>
                  <a:ext uri="{0D108BD9-81ED-4DB2-BD59-A6C34878D82A}">
                    <a16:rowId xmlns:a16="http://schemas.microsoft.com/office/drawing/2014/main" val="154212408"/>
                  </a:ext>
                </a:extLst>
              </a:tr>
              <a:tr h="350844">
                <a:tc>
                  <a:txBody>
                    <a:bodyPr/>
                    <a:lstStyle/>
                    <a:p>
                      <a:pPr algn="ctr"/>
                      <a:r>
                        <a:rPr lang="en-NZ" b="1" dirty="0">
                          <a:solidFill>
                            <a:schemeClr val="bg1"/>
                          </a:solidFill>
                        </a:rPr>
                        <a:t>9</a:t>
                      </a:r>
                      <a:r>
                        <a:rPr lang="en-NZ" b="1" baseline="30000" dirty="0">
                          <a:solidFill>
                            <a:schemeClr val="bg1"/>
                          </a:solidFill>
                        </a:rPr>
                        <a:t>th</a:t>
                      </a:r>
                      <a:r>
                        <a:rPr lang="en-NZ" b="1" dirty="0">
                          <a:solidFill>
                            <a:schemeClr val="bg1"/>
                          </a:solidFill>
                        </a:rPr>
                        <a:t> April </a:t>
                      </a:r>
                    </a:p>
                  </a:txBody>
                  <a:tcPr>
                    <a:solidFill>
                      <a:srgbClr val="DB392D"/>
                    </a:solidFill>
                  </a:tcPr>
                </a:tc>
                <a:tc>
                  <a:txBody>
                    <a:bodyPr/>
                    <a:lstStyle/>
                    <a:p>
                      <a:r>
                        <a:rPr lang="en-US" sz="1800" kern="1200" dirty="0">
                          <a:solidFill>
                            <a:schemeClr val="dk1"/>
                          </a:solidFill>
                          <a:effectLst/>
                          <a:latin typeface="+mn-lt"/>
                          <a:ea typeface="+mn-ea"/>
                          <a:cs typeface="+mn-cs"/>
                        </a:rPr>
                        <a:t>Increase paid out by payroll  - </a:t>
                      </a:r>
                      <a:r>
                        <a:rPr lang="en-US" sz="1800" i="1" kern="1200" dirty="0">
                          <a:solidFill>
                            <a:schemeClr val="dk1"/>
                          </a:solidFill>
                          <a:effectLst/>
                          <a:latin typeface="+mn-lt"/>
                          <a:ea typeface="+mn-ea"/>
                          <a:cs typeface="+mn-cs"/>
                        </a:rPr>
                        <a:t>Finance</a:t>
                      </a:r>
                      <a:r>
                        <a:rPr lang="en-US" sz="1800" kern="1200" dirty="0">
                          <a:solidFill>
                            <a:schemeClr val="dk1"/>
                          </a:solidFill>
                          <a:effectLst/>
                          <a:latin typeface="+mn-lt"/>
                          <a:ea typeface="+mn-ea"/>
                          <a:cs typeface="+mn-cs"/>
                        </a:rPr>
                        <a:t> </a:t>
                      </a:r>
                      <a:endParaRPr lang="en-NZ" dirty="0"/>
                    </a:p>
                  </a:txBody>
                  <a:tcPr>
                    <a:solidFill>
                      <a:schemeClr val="bg2">
                        <a:lumMod val="90000"/>
                      </a:schemeClr>
                    </a:solidFill>
                  </a:tcPr>
                </a:tc>
                <a:extLst>
                  <a:ext uri="{0D108BD9-81ED-4DB2-BD59-A6C34878D82A}">
                    <a16:rowId xmlns:a16="http://schemas.microsoft.com/office/drawing/2014/main" val="2754818876"/>
                  </a:ext>
                </a:extLst>
              </a:tr>
            </a:tbl>
          </a:graphicData>
        </a:graphic>
      </p:graphicFrame>
    </p:spTree>
    <p:extLst>
      <p:ext uri="{BB962C8B-B14F-4D97-AF65-F5344CB8AC3E}">
        <p14:creationId xmlns:p14="http://schemas.microsoft.com/office/powerpoint/2010/main" val="6314376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6C3FE6F-BDD9-4B8E-2D30-603048C32982}"/>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A2BA210-552C-15A0-89FB-FDB67C3D2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4638C02-98B3-7CE6-D544-FC87BC54C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with medium confidence">
            <a:extLst>
              <a:ext uri="{FF2B5EF4-FFF2-40B4-BE49-F238E27FC236}">
                <a16:creationId xmlns:a16="http://schemas.microsoft.com/office/drawing/2014/main" id="{EAA69A02-4DB9-FFA2-EAFB-E6A1EA3E89FA}"/>
              </a:ext>
            </a:extLst>
          </p:cNvPr>
          <p:cNvPicPr/>
          <p:nvPr/>
        </p:nvPicPr>
        <p:blipFill rotWithShape="1">
          <a:blip r:embed="rId3">
            <a:extLst>
              <a:ext uri="{28A0092B-C50C-407E-A947-70E740481C1C}">
                <a14:useLocalDpi xmlns:a14="http://schemas.microsoft.com/office/drawing/2010/main" val="0"/>
              </a:ext>
            </a:extLst>
          </a:blip>
          <a:srcRect l="-46021" t="2181" r="47639" b="-2181"/>
          <a:stretch/>
        </p:blipFill>
        <p:spPr bwMode="auto">
          <a:xfrm>
            <a:off x="8769901" y="5962650"/>
            <a:ext cx="3195453" cy="541925"/>
          </a:xfrm>
          <a:prstGeom prst="rect">
            <a:avLst/>
          </a:prstGeom>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EEDC71A4-C889-640F-7684-CDCEAF30C1FD}"/>
              </a:ext>
            </a:extLst>
          </p:cNvPr>
          <p:cNvSpPr txBox="1"/>
          <p:nvPr/>
        </p:nvSpPr>
        <p:spPr>
          <a:xfrm>
            <a:off x="3854670" y="711201"/>
            <a:ext cx="4482353" cy="646331"/>
          </a:xfrm>
          <a:prstGeom prst="rect">
            <a:avLst/>
          </a:prstGeom>
          <a:noFill/>
        </p:spPr>
        <p:txBody>
          <a:bodyPr wrap="square" rtlCol="0">
            <a:spAutoFit/>
          </a:bodyPr>
          <a:lstStyle/>
          <a:p>
            <a:r>
              <a:rPr lang="en-NZ" sz="3600" b="1" dirty="0"/>
              <a:t>Support for Managers </a:t>
            </a:r>
          </a:p>
        </p:txBody>
      </p:sp>
      <p:sp>
        <p:nvSpPr>
          <p:cNvPr id="3" name="TextBox 2">
            <a:extLst>
              <a:ext uri="{FF2B5EF4-FFF2-40B4-BE49-F238E27FC236}">
                <a16:creationId xmlns:a16="http://schemas.microsoft.com/office/drawing/2014/main" id="{FB8EFB96-2764-D0CE-6153-C09333A9B9C9}"/>
              </a:ext>
            </a:extLst>
          </p:cNvPr>
          <p:cNvSpPr txBox="1"/>
          <p:nvPr/>
        </p:nvSpPr>
        <p:spPr>
          <a:xfrm>
            <a:off x="1551758" y="1579418"/>
            <a:ext cx="9088175" cy="1938992"/>
          </a:xfrm>
          <a:prstGeom prst="rect">
            <a:avLst/>
          </a:prstGeom>
          <a:noFill/>
        </p:spPr>
        <p:txBody>
          <a:bodyPr wrap="square" rtlCol="0">
            <a:spAutoFit/>
          </a:bodyPr>
          <a:lstStyle/>
          <a:p>
            <a:pPr algn="ctr"/>
            <a:r>
              <a:rPr lang="en-NZ" sz="2400" dirty="0"/>
              <a:t>The People &amp; Culture team will provide training and guidance for Managers for the Performance &amp; Remuneration Review Process.</a:t>
            </a:r>
          </a:p>
          <a:p>
            <a:pPr algn="ctr"/>
            <a:endParaRPr lang="en-NZ" sz="2400" dirty="0"/>
          </a:p>
          <a:p>
            <a:pPr algn="ctr"/>
            <a:r>
              <a:rPr lang="en-NZ" sz="2400" dirty="0"/>
              <a:t>If you have any further questions, please contact Danielle Stowers-Boon (GM – People &amp; Culture) – danielles@camexgroup.co.nz</a:t>
            </a:r>
          </a:p>
        </p:txBody>
      </p:sp>
      <p:pic>
        <p:nvPicPr>
          <p:cNvPr id="3074" name="Picture 2" descr="1,200+ Performance Review Stock Illustrations, Royalty-Free Vector Graphics  &amp; Clip Art - iStock | Employee performance review, Performance review  meeting, Job performance review">
            <a:extLst>
              <a:ext uri="{FF2B5EF4-FFF2-40B4-BE49-F238E27FC236}">
                <a16:creationId xmlns:a16="http://schemas.microsoft.com/office/drawing/2014/main" id="{2622DCB5-059D-F480-1AC4-3FFFD238E5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394" y="3838784"/>
            <a:ext cx="2579212" cy="17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277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p:cTn id="17" dur="500" fill="hold"/>
                                        <p:tgtEl>
                                          <p:spTgt spid="3074"/>
                                        </p:tgtEl>
                                        <p:attrNameLst>
                                          <p:attrName>ppt_w</p:attrName>
                                        </p:attrNameLst>
                                      </p:cBhvr>
                                      <p:tavLst>
                                        <p:tav tm="0">
                                          <p:val>
                                            <p:fltVal val="0"/>
                                          </p:val>
                                        </p:tav>
                                        <p:tav tm="100000">
                                          <p:val>
                                            <p:strVal val="#ppt_w"/>
                                          </p:val>
                                        </p:tav>
                                      </p:tavLst>
                                    </p:anim>
                                    <p:anim calcmode="lin" valueType="num">
                                      <p:cBhvr>
                                        <p:cTn id="18" dur="500" fill="hold"/>
                                        <p:tgtEl>
                                          <p:spTgt spid="3074"/>
                                        </p:tgtEl>
                                        <p:attrNameLst>
                                          <p:attrName>ppt_h</p:attrName>
                                        </p:attrNameLst>
                                      </p:cBhvr>
                                      <p:tavLst>
                                        <p:tav tm="0">
                                          <p:val>
                                            <p:fltVal val="0"/>
                                          </p:val>
                                        </p:tav>
                                        <p:tav tm="100000">
                                          <p:val>
                                            <p:strVal val="#ppt_h"/>
                                          </p:val>
                                        </p:tav>
                                      </p:tavLst>
                                    </p:anim>
                                    <p:animEffect transition="in" filter="fade">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1411</TotalTime>
  <Words>357</Words>
  <Application>Microsoft Office PowerPoint</Application>
  <PresentationFormat>Widescreen</PresentationFormat>
  <Paragraphs>47</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Calibri Light</vt:lpstr>
      <vt:lpstr>Courier New</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 Camex</dc:creator>
  <cp:lastModifiedBy>Madison | Camex</cp:lastModifiedBy>
  <cp:revision>2</cp:revision>
  <dcterms:created xsi:type="dcterms:W3CDTF">2025-02-24T20:21:33Z</dcterms:created>
  <dcterms:modified xsi:type="dcterms:W3CDTF">2025-03-05T00:13:46Z</dcterms:modified>
</cp:coreProperties>
</file>