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8"/>
  </p:notesMasterIdLst>
  <p:sldIdLst>
    <p:sldId id="256" r:id="rId2"/>
    <p:sldId id="258" r:id="rId3"/>
    <p:sldId id="260" r:id="rId4"/>
    <p:sldId id="263"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39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A9657D-880E-4435-94A7-266117356B09}" v="41" dt="2025-02-25T19:43:36.1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212" autoAdjust="0"/>
  </p:normalViewPr>
  <p:slideViewPr>
    <p:cSldViewPr snapToGrid="0">
      <p:cViewPr varScale="1">
        <p:scale>
          <a:sx n="74" d="100"/>
          <a:sy n="74" d="100"/>
        </p:scale>
        <p:origin x="966" y="6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89F6F4-3A5C-4B19-999E-B885380A08C8}" type="datetimeFigureOut">
              <a:rPr lang="en-NZ" smtClean="0"/>
              <a:t>5/03/2025</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99DB1E-B20D-41D4-8D9F-457A4F7F8197}" type="slidenum">
              <a:rPr lang="en-NZ" smtClean="0"/>
              <a:t>‹#›</a:t>
            </a:fld>
            <a:endParaRPr lang="en-NZ"/>
          </a:p>
        </p:txBody>
      </p:sp>
    </p:spTree>
    <p:extLst>
      <p:ext uri="{BB962C8B-B14F-4D97-AF65-F5344CB8AC3E}">
        <p14:creationId xmlns:p14="http://schemas.microsoft.com/office/powerpoint/2010/main" val="630886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4199DB1E-B20D-41D4-8D9F-457A4F7F8197}" type="slidenum">
              <a:rPr lang="en-NZ" smtClean="0"/>
              <a:t>2</a:t>
            </a:fld>
            <a:endParaRPr lang="en-NZ"/>
          </a:p>
        </p:txBody>
      </p:sp>
    </p:spTree>
    <p:extLst>
      <p:ext uri="{BB962C8B-B14F-4D97-AF65-F5344CB8AC3E}">
        <p14:creationId xmlns:p14="http://schemas.microsoft.com/office/powerpoint/2010/main" val="1435784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15F4FA-65DD-9934-1CEF-92B68D054A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1D461A-E960-0F0D-4BDF-8FAA0D51D85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C27F2B8-4EA9-D0FF-9FB8-43BB6CD3C12F}"/>
              </a:ext>
            </a:extLst>
          </p:cNvPr>
          <p:cNvSpPr>
            <a:spLocks noGrp="1"/>
          </p:cNvSpPr>
          <p:nvPr>
            <p:ph type="body" idx="1"/>
          </p:nvPr>
        </p:nvSpPr>
        <p:spPr/>
        <p:txBody>
          <a:bodyPr/>
          <a:lstStyle/>
          <a:p>
            <a:endParaRPr lang="en-NZ" dirty="0"/>
          </a:p>
        </p:txBody>
      </p:sp>
      <p:sp>
        <p:nvSpPr>
          <p:cNvPr id="4" name="Slide Number Placeholder 3">
            <a:extLst>
              <a:ext uri="{FF2B5EF4-FFF2-40B4-BE49-F238E27FC236}">
                <a16:creationId xmlns:a16="http://schemas.microsoft.com/office/drawing/2014/main" id="{44ED2A6E-D980-B88E-A0F2-0656896DF15F}"/>
              </a:ext>
            </a:extLst>
          </p:cNvPr>
          <p:cNvSpPr>
            <a:spLocks noGrp="1"/>
          </p:cNvSpPr>
          <p:nvPr>
            <p:ph type="sldNum" sz="quarter" idx="5"/>
          </p:nvPr>
        </p:nvSpPr>
        <p:spPr/>
        <p:txBody>
          <a:bodyPr/>
          <a:lstStyle/>
          <a:p>
            <a:fld id="{4199DB1E-B20D-41D4-8D9F-457A4F7F8197}" type="slidenum">
              <a:rPr lang="en-NZ" smtClean="0"/>
              <a:t>3</a:t>
            </a:fld>
            <a:endParaRPr lang="en-NZ"/>
          </a:p>
        </p:txBody>
      </p:sp>
    </p:spTree>
    <p:extLst>
      <p:ext uri="{BB962C8B-B14F-4D97-AF65-F5344CB8AC3E}">
        <p14:creationId xmlns:p14="http://schemas.microsoft.com/office/powerpoint/2010/main" val="672901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CD6934-44D5-6E6B-363A-3286CB26461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C762F44-8B57-B013-9DFD-95C1831D76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DD2FCC-A4D7-AF7E-D2EB-A91298F25B7B}"/>
              </a:ext>
            </a:extLst>
          </p:cNvPr>
          <p:cNvSpPr>
            <a:spLocks noGrp="1"/>
          </p:cNvSpPr>
          <p:nvPr>
            <p:ph type="body" idx="1"/>
          </p:nvPr>
        </p:nvSpPr>
        <p:spPr/>
        <p:txBody>
          <a:bodyPr/>
          <a:lstStyle/>
          <a:p>
            <a:endParaRPr lang="en-NZ" dirty="0"/>
          </a:p>
        </p:txBody>
      </p:sp>
      <p:sp>
        <p:nvSpPr>
          <p:cNvPr id="4" name="Slide Number Placeholder 3">
            <a:extLst>
              <a:ext uri="{FF2B5EF4-FFF2-40B4-BE49-F238E27FC236}">
                <a16:creationId xmlns:a16="http://schemas.microsoft.com/office/drawing/2014/main" id="{EF29E659-2F2F-0996-4927-C1B3437CDF49}"/>
              </a:ext>
            </a:extLst>
          </p:cNvPr>
          <p:cNvSpPr>
            <a:spLocks noGrp="1"/>
          </p:cNvSpPr>
          <p:nvPr>
            <p:ph type="sldNum" sz="quarter" idx="5"/>
          </p:nvPr>
        </p:nvSpPr>
        <p:spPr/>
        <p:txBody>
          <a:bodyPr/>
          <a:lstStyle/>
          <a:p>
            <a:fld id="{4199DB1E-B20D-41D4-8D9F-457A4F7F8197}" type="slidenum">
              <a:rPr lang="en-NZ" smtClean="0"/>
              <a:t>4</a:t>
            </a:fld>
            <a:endParaRPr lang="en-NZ"/>
          </a:p>
        </p:txBody>
      </p:sp>
    </p:spTree>
    <p:extLst>
      <p:ext uri="{BB962C8B-B14F-4D97-AF65-F5344CB8AC3E}">
        <p14:creationId xmlns:p14="http://schemas.microsoft.com/office/powerpoint/2010/main" val="1611108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595A2C-FF31-37BB-95EE-867E2ED1D4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7C70F50-D624-D713-A2BF-7C453C5FB63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93948C4-673C-2F38-90DA-07AE6DFE5141}"/>
              </a:ext>
            </a:extLst>
          </p:cNvPr>
          <p:cNvSpPr>
            <a:spLocks noGrp="1"/>
          </p:cNvSpPr>
          <p:nvPr>
            <p:ph type="body" idx="1"/>
          </p:nvPr>
        </p:nvSpPr>
        <p:spPr/>
        <p:txBody>
          <a:bodyPr/>
          <a:lstStyle/>
          <a:p>
            <a:endParaRPr lang="en-NZ" dirty="0"/>
          </a:p>
        </p:txBody>
      </p:sp>
      <p:sp>
        <p:nvSpPr>
          <p:cNvPr id="4" name="Slide Number Placeholder 3">
            <a:extLst>
              <a:ext uri="{FF2B5EF4-FFF2-40B4-BE49-F238E27FC236}">
                <a16:creationId xmlns:a16="http://schemas.microsoft.com/office/drawing/2014/main" id="{8C30A9FD-8240-4DD9-AD11-E1FB5D2CFB8D}"/>
              </a:ext>
            </a:extLst>
          </p:cNvPr>
          <p:cNvSpPr>
            <a:spLocks noGrp="1"/>
          </p:cNvSpPr>
          <p:nvPr>
            <p:ph type="sldNum" sz="quarter" idx="5"/>
          </p:nvPr>
        </p:nvSpPr>
        <p:spPr/>
        <p:txBody>
          <a:bodyPr/>
          <a:lstStyle/>
          <a:p>
            <a:fld id="{4199DB1E-B20D-41D4-8D9F-457A4F7F8197}" type="slidenum">
              <a:rPr lang="en-NZ" smtClean="0"/>
              <a:t>5</a:t>
            </a:fld>
            <a:endParaRPr lang="en-NZ"/>
          </a:p>
        </p:txBody>
      </p:sp>
    </p:spTree>
    <p:extLst>
      <p:ext uri="{BB962C8B-B14F-4D97-AF65-F5344CB8AC3E}">
        <p14:creationId xmlns:p14="http://schemas.microsoft.com/office/powerpoint/2010/main" val="3930548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ED881E-FFC6-5274-EA10-BC506E536AD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AB6C3BE-4A50-D5C6-5392-030423250B2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8286852-ED94-3DB8-4E7B-12A27F704195}"/>
              </a:ext>
            </a:extLst>
          </p:cNvPr>
          <p:cNvSpPr>
            <a:spLocks noGrp="1"/>
          </p:cNvSpPr>
          <p:nvPr>
            <p:ph type="body" idx="1"/>
          </p:nvPr>
        </p:nvSpPr>
        <p:spPr/>
        <p:txBody>
          <a:bodyPr/>
          <a:lstStyle/>
          <a:p>
            <a:endParaRPr lang="en-NZ" dirty="0"/>
          </a:p>
        </p:txBody>
      </p:sp>
      <p:sp>
        <p:nvSpPr>
          <p:cNvPr id="4" name="Slide Number Placeholder 3">
            <a:extLst>
              <a:ext uri="{FF2B5EF4-FFF2-40B4-BE49-F238E27FC236}">
                <a16:creationId xmlns:a16="http://schemas.microsoft.com/office/drawing/2014/main" id="{98E14DD5-0910-3EF7-C680-E5B5D956D7A9}"/>
              </a:ext>
            </a:extLst>
          </p:cNvPr>
          <p:cNvSpPr>
            <a:spLocks noGrp="1"/>
          </p:cNvSpPr>
          <p:nvPr>
            <p:ph type="sldNum" sz="quarter" idx="5"/>
          </p:nvPr>
        </p:nvSpPr>
        <p:spPr/>
        <p:txBody>
          <a:bodyPr/>
          <a:lstStyle/>
          <a:p>
            <a:fld id="{4199DB1E-B20D-41D4-8D9F-457A4F7F8197}" type="slidenum">
              <a:rPr lang="en-NZ" smtClean="0"/>
              <a:t>6</a:t>
            </a:fld>
            <a:endParaRPr lang="en-NZ"/>
          </a:p>
        </p:txBody>
      </p:sp>
    </p:spTree>
    <p:extLst>
      <p:ext uri="{BB962C8B-B14F-4D97-AF65-F5344CB8AC3E}">
        <p14:creationId xmlns:p14="http://schemas.microsoft.com/office/powerpoint/2010/main" val="2078179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1B3D53E-CB87-4CC8-8600-486DE904AD1F}" type="datetimeFigureOut">
              <a:rPr lang="en-NZ" smtClean="0"/>
              <a:t>5/03/2025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F197C93-99E2-438C-95A6-B932989991EE}" type="slidenum">
              <a:rPr lang="en-NZ" smtClean="0"/>
              <a:t>‹#›</a:t>
            </a:fld>
            <a:endParaRPr lang="en-NZ"/>
          </a:p>
        </p:txBody>
      </p:sp>
    </p:spTree>
    <p:extLst>
      <p:ext uri="{BB962C8B-B14F-4D97-AF65-F5344CB8AC3E}">
        <p14:creationId xmlns:p14="http://schemas.microsoft.com/office/powerpoint/2010/main" val="3949616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B3D53E-CB87-4CC8-8600-486DE904AD1F}" type="datetimeFigureOut">
              <a:rPr lang="en-NZ" smtClean="0"/>
              <a:t>5/03/2025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F197C93-99E2-438C-95A6-B932989991EE}" type="slidenum">
              <a:rPr lang="en-NZ" smtClean="0"/>
              <a:t>‹#›</a:t>
            </a:fld>
            <a:endParaRPr lang="en-NZ"/>
          </a:p>
        </p:txBody>
      </p:sp>
    </p:spTree>
    <p:extLst>
      <p:ext uri="{BB962C8B-B14F-4D97-AF65-F5344CB8AC3E}">
        <p14:creationId xmlns:p14="http://schemas.microsoft.com/office/powerpoint/2010/main" val="1438695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B3D53E-CB87-4CC8-8600-486DE904AD1F}" type="datetimeFigureOut">
              <a:rPr lang="en-NZ" smtClean="0"/>
              <a:t>5/03/2025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F197C93-99E2-438C-95A6-B932989991EE}" type="slidenum">
              <a:rPr lang="en-NZ" smtClean="0"/>
              <a:t>‹#›</a:t>
            </a:fld>
            <a:endParaRPr lang="en-NZ"/>
          </a:p>
        </p:txBody>
      </p:sp>
    </p:spTree>
    <p:extLst>
      <p:ext uri="{BB962C8B-B14F-4D97-AF65-F5344CB8AC3E}">
        <p14:creationId xmlns:p14="http://schemas.microsoft.com/office/powerpoint/2010/main" val="371753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B3D53E-CB87-4CC8-8600-486DE904AD1F}" type="datetimeFigureOut">
              <a:rPr lang="en-NZ" smtClean="0"/>
              <a:t>5/03/2025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F197C93-99E2-438C-95A6-B932989991EE}" type="slidenum">
              <a:rPr lang="en-NZ" smtClean="0"/>
              <a:t>‹#›</a:t>
            </a:fld>
            <a:endParaRPr lang="en-NZ"/>
          </a:p>
        </p:txBody>
      </p:sp>
    </p:spTree>
    <p:extLst>
      <p:ext uri="{BB962C8B-B14F-4D97-AF65-F5344CB8AC3E}">
        <p14:creationId xmlns:p14="http://schemas.microsoft.com/office/powerpoint/2010/main" val="3239992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B3D53E-CB87-4CC8-8600-486DE904AD1F}" type="datetimeFigureOut">
              <a:rPr lang="en-NZ" smtClean="0"/>
              <a:t>5/03/2025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F197C93-99E2-438C-95A6-B932989991EE}" type="slidenum">
              <a:rPr lang="en-NZ" smtClean="0"/>
              <a:t>‹#›</a:t>
            </a:fld>
            <a:endParaRPr lang="en-NZ"/>
          </a:p>
        </p:txBody>
      </p:sp>
    </p:spTree>
    <p:extLst>
      <p:ext uri="{BB962C8B-B14F-4D97-AF65-F5344CB8AC3E}">
        <p14:creationId xmlns:p14="http://schemas.microsoft.com/office/powerpoint/2010/main" val="2862977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B3D53E-CB87-4CC8-8600-486DE904AD1F}" type="datetimeFigureOut">
              <a:rPr lang="en-NZ" smtClean="0"/>
              <a:t>5/03/2025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F197C93-99E2-438C-95A6-B932989991EE}" type="slidenum">
              <a:rPr lang="en-NZ" smtClean="0"/>
              <a:t>‹#›</a:t>
            </a:fld>
            <a:endParaRPr lang="en-NZ"/>
          </a:p>
        </p:txBody>
      </p:sp>
    </p:spTree>
    <p:extLst>
      <p:ext uri="{BB962C8B-B14F-4D97-AF65-F5344CB8AC3E}">
        <p14:creationId xmlns:p14="http://schemas.microsoft.com/office/powerpoint/2010/main" val="4063789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B3D53E-CB87-4CC8-8600-486DE904AD1F}" type="datetimeFigureOut">
              <a:rPr lang="en-NZ" smtClean="0"/>
              <a:t>5/03/2025</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9F197C93-99E2-438C-95A6-B932989991EE}" type="slidenum">
              <a:rPr lang="en-NZ" smtClean="0"/>
              <a:t>‹#›</a:t>
            </a:fld>
            <a:endParaRPr lang="en-NZ"/>
          </a:p>
        </p:txBody>
      </p:sp>
    </p:spTree>
    <p:extLst>
      <p:ext uri="{BB962C8B-B14F-4D97-AF65-F5344CB8AC3E}">
        <p14:creationId xmlns:p14="http://schemas.microsoft.com/office/powerpoint/2010/main" val="992330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B3D53E-CB87-4CC8-8600-486DE904AD1F}" type="datetimeFigureOut">
              <a:rPr lang="en-NZ" smtClean="0"/>
              <a:t>5/03/2025</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9F197C93-99E2-438C-95A6-B932989991EE}" type="slidenum">
              <a:rPr lang="en-NZ" smtClean="0"/>
              <a:t>‹#›</a:t>
            </a:fld>
            <a:endParaRPr lang="en-NZ"/>
          </a:p>
        </p:txBody>
      </p:sp>
    </p:spTree>
    <p:extLst>
      <p:ext uri="{BB962C8B-B14F-4D97-AF65-F5344CB8AC3E}">
        <p14:creationId xmlns:p14="http://schemas.microsoft.com/office/powerpoint/2010/main" val="1184547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B3D53E-CB87-4CC8-8600-486DE904AD1F}" type="datetimeFigureOut">
              <a:rPr lang="en-NZ" smtClean="0"/>
              <a:t>5/03/2025</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9F197C93-99E2-438C-95A6-B932989991EE}" type="slidenum">
              <a:rPr lang="en-NZ" smtClean="0"/>
              <a:t>‹#›</a:t>
            </a:fld>
            <a:endParaRPr lang="en-NZ"/>
          </a:p>
        </p:txBody>
      </p:sp>
    </p:spTree>
    <p:extLst>
      <p:ext uri="{BB962C8B-B14F-4D97-AF65-F5344CB8AC3E}">
        <p14:creationId xmlns:p14="http://schemas.microsoft.com/office/powerpoint/2010/main" val="3472227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1B3D53E-CB87-4CC8-8600-486DE904AD1F}" type="datetimeFigureOut">
              <a:rPr lang="en-NZ" smtClean="0"/>
              <a:t>5/03/2025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F197C93-99E2-438C-95A6-B932989991EE}" type="slidenum">
              <a:rPr lang="en-NZ" smtClean="0"/>
              <a:t>‹#›</a:t>
            </a:fld>
            <a:endParaRPr lang="en-NZ"/>
          </a:p>
        </p:txBody>
      </p:sp>
    </p:spTree>
    <p:extLst>
      <p:ext uri="{BB962C8B-B14F-4D97-AF65-F5344CB8AC3E}">
        <p14:creationId xmlns:p14="http://schemas.microsoft.com/office/powerpoint/2010/main" val="1676067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1B3D53E-CB87-4CC8-8600-486DE904AD1F}" type="datetimeFigureOut">
              <a:rPr lang="en-NZ" smtClean="0"/>
              <a:t>5/03/2025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F197C93-99E2-438C-95A6-B932989991EE}" type="slidenum">
              <a:rPr lang="en-NZ" smtClean="0"/>
              <a:t>‹#›</a:t>
            </a:fld>
            <a:endParaRPr lang="en-NZ"/>
          </a:p>
        </p:txBody>
      </p:sp>
    </p:spTree>
    <p:extLst>
      <p:ext uri="{BB962C8B-B14F-4D97-AF65-F5344CB8AC3E}">
        <p14:creationId xmlns:p14="http://schemas.microsoft.com/office/powerpoint/2010/main" val="1231875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B3D53E-CB87-4CC8-8600-486DE904AD1F}" type="datetimeFigureOut">
              <a:rPr lang="en-NZ" smtClean="0"/>
              <a:t>5/03/2025</a:t>
            </a:fld>
            <a:endParaRPr lang="en-N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197C93-99E2-438C-95A6-B932989991EE}" type="slidenum">
              <a:rPr lang="en-NZ" smtClean="0"/>
              <a:t>‹#›</a:t>
            </a:fld>
            <a:endParaRPr lang="en-NZ"/>
          </a:p>
        </p:txBody>
      </p:sp>
    </p:spTree>
    <p:extLst>
      <p:ext uri="{BB962C8B-B14F-4D97-AF65-F5344CB8AC3E}">
        <p14:creationId xmlns:p14="http://schemas.microsoft.com/office/powerpoint/2010/main" val="157388598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Icon&#10;&#10;Description automatically generated with medium confidence">
            <a:extLst>
              <a:ext uri="{FF2B5EF4-FFF2-40B4-BE49-F238E27FC236}">
                <a16:creationId xmlns:a16="http://schemas.microsoft.com/office/drawing/2014/main" id="{438D44C4-F5B1-4985-8198-39442974E334}"/>
              </a:ext>
            </a:extLst>
          </p:cNvPr>
          <p:cNvPicPr/>
          <p:nvPr/>
        </p:nvPicPr>
        <p:blipFill rotWithShape="1">
          <a:blip r:embed="rId2">
            <a:extLst>
              <a:ext uri="{28A0092B-C50C-407E-A947-70E740481C1C}">
                <a14:useLocalDpi xmlns:a14="http://schemas.microsoft.com/office/drawing/2010/main" val="0"/>
              </a:ext>
            </a:extLst>
          </a:blip>
          <a:srcRect l="-46021" t="2181" r="47639" b="-2181"/>
          <a:stretch/>
        </p:blipFill>
        <p:spPr bwMode="auto">
          <a:xfrm>
            <a:off x="-4211413" y="924719"/>
            <a:ext cx="10905066" cy="1551816"/>
          </a:xfrm>
          <a:prstGeom prst="rect">
            <a:avLst/>
          </a:prstGeom>
          <a:extLst>
            <a:ext uri="{53640926-AAD7-44D8-BBD7-CCE9431645EC}">
              <a14:shadowObscured xmlns:a14="http://schemas.microsoft.com/office/drawing/2010/main"/>
            </a:ext>
          </a:extLst>
        </p:spPr>
      </p:pic>
      <p:sp>
        <p:nvSpPr>
          <p:cNvPr id="18" name="TextBox 17">
            <a:extLst>
              <a:ext uri="{FF2B5EF4-FFF2-40B4-BE49-F238E27FC236}">
                <a16:creationId xmlns:a16="http://schemas.microsoft.com/office/drawing/2014/main" id="{8DEA25EB-2ADD-05A5-2F9D-0E7650551296}"/>
              </a:ext>
            </a:extLst>
          </p:cNvPr>
          <p:cNvSpPr txBox="1"/>
          <p:nvPr/>
        </p:nvSpPr>
        <p:spPr>
          <a:xfrm>
            <a:off x="827075" y="3019403"/>
            <a:ext cx="7966547" cy="1569660"/>
          </a:xfrm>
          <a:prstGeom prst="rect">
            <a:avLst/>
          </a:prstGeom>
          <a:noFill/>
        </p:spPr>
        <p:txBody>
          <a:bodyPr wrap="square" rtlCol="0">
            <a:spAutoFit/>
          </a:bodyPr>
          <a:lstStyle/>
          <a:p>
            <a:r>
              <a:rPr lang="en-NZ" sz="4800" b="1" dirty="0"/>
              <a:t>PERFORMANCE &amp; REMUNERATION REVIEW 2025 </a:t>
            </a:r>
          </a:p>
        </p:txBody>
      </p:sp>
    </p:spTree>
    <p:extLst>
      <p:ext uri="{BB962C8B-B14F-4D97-AF65-F5344CB8AC3E}">
        <p14:creationId xmlns:p14="http://schemas.microsoft.com/office/powerpoint/2010/main" val="1149244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86B0E72-BEBA-01CB-C0CB-9FAE2A8FCA2E}"/>
            </a:ext>
          </a:extLst>
        </p:cNvPr>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500B4A4-B1F1-41EA-886A-B8A210DBCA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E55A99C-0BDC-4DBE-8E40-9FA66F629F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Icon&#10;&#10;Description automatically generated with medium confidence">
            <a:extLst>
              <a:ext uri="{FF2B5EF4-FFF2-40B4-BE49-F238E27FC236}">
                <a16:creationId xmlns:a16="http://schemas.microsoft.com/office/drawing/2014/main" id="{170167C4-1BD1-4CFA-BE5C-E107C994471F}"/>
              </a:ext>
            </a:extLst>
          </p:cNvPr>
          <p:cNvPicPr/>
          <p:nvPr/>
        </p:nvPicPr>
        <p:blipFill rotWithShape="1">
          <a:blip r:embed="rId3">
            <a:extLst>
              <a:ext uri="{28A0092B-C50C-407E-A947-70E740481C1C}">
                <a14:useLocalDpi xmlns:a14="http://schemas.microsoft.com/office/drawing/2010/main" val="0"/>
              </a:ext>
            </a:extLst>
          </a:blip>
          <a:srcRect l="-46021" t="2181" r="47639" b="-2181"/>
          <a:stretch/>
        </p:blipFill>
        <p:spPr bwMode="auto">
          <a:xfrm>
            <a:off x="8769901" y="5962650"/>
            <a:ext cx="3195453" cy="541925"/>
          </a:xfrm>
          <a:prstGeom prst="rect">
            <a:avLst/>
          </a:prstGeom>
          <a:extLst>
            <a:ext uri="{53640926-AAD7-44D8-BBD7-CCE9431645EC}">
              <a14:shadowObscured xmlns:a14="http://schemas.microsoft.com/office/drawing/2010/main"/>
            </a:ext>
          </a:extLst>
        </p:spPr>
      </p:pic>
      <p:sp>
        <p:nvSpPr>
          <p:cNvPr id="2" name="TextBox 1">
            <a:extLst>
              <a:ext uri="{FF2B5EF4-FFF2-40B4-BE49-F238E27FC236}">
                <a16:creationId xmlns:a16="http://schemas.microsoft.com/office/drawing/2014/main" id="{7535CFE5-D561-EC5D-6FC5-3C2DDF8184C3}"/>
              </a:ext>
            </a:extLst>
          </p:cNvPr>
          <p:cNvSpPr txBox="1"/>
          <p:nvPr/>
        </p:nvSpPr>
        <p:spPr>
          <a:xfrm>
            <a:off x="2967644" y="755951"/>
            <a:ext cx="6256404" cy="646331"/>
          </a:xfrm>
          <a:prstGeom prst="rect">
            <a:avLst/>
          </a:prstGeom>
          <a:noFill/>
        </p:spPr>
        <p:txBody>
          <a:bodyPr wrap="square" rtlCol="0">
            <a:spAutoFit/>
          </a:bodyPr>
          <a:lstStyle/>
          <a:p>
            <a:r>
              <a:rPr lang="en-NZ" sz="3600" b="1" dirty="0"/>
              <a:t>What is a Performance Review? </a:t>
            </a:r>
          </a:p>
        </p:txBody>
      </p:sp>
      <p:sp>
        <p:nvSpPr>
          <p:cNvPr id="5" name="TextBox 4">
            <a:extLst>
              <a:ext uri="{FF2B5EF4-FFF2-40B4-BE49-F238E27FC236}">
                <a16:creationId xmlns:a16="http://schemas.microsoft.com/office/drawing/2014/main" id="{4C14C66F-9C79-E247-D5AA-2A44BE08242A}"/>
              </a:ext>
            </a:extLst>
          </p:cNvPr>
          <p:cNvSpPr txBox="1"/>
          <p:nvPr/>
        </p:nvSpPr>
        <p:spPr>
          <a:xfrm>
            <a:off x="1673619" y="1546480"/>
            <a:ext cx="8844451" cy="2352952"/>
          </a:xfrm>
          <a:prstGeom prst="rect">
            <a:avLst/>
          </a:prstGeom>
          <a:noFill/>
        </p:spPr>
        <p:txBody>
          <a:bodyPr wrap="square">
            <a:spAutoFit/>
          </a:bodyPr>
          <a:lstStyle/>
          <a:p>
            <a:pPr algn="ctr">
              <a:lnSpc>
                <a:spcPct val="150000"/>
              </a:lnSpc>
            </a:pPr>
            <a:r>
              <a:rPr lang="en-US" sz="2000" i="0" dirty="0">
                <a:solidFill>
                  <a:srgbClr val="000000"/>
                </a:solidFill>
                <a:effectLst/>
              </a:rPr>
              <a:t>A </a:t>
            </a:r>
            <a:r>
              <a:rPr lang="en-US" sz="2000" i="0" dirty="0">
                <a:effectLst/>
              </a:rPr>
              <a:t>performance review is an assessment with an employee and their direct manager to evaluate performance, highlight strengths, identify areas for improvement, offer feedback, review professional goals in alignment with larger company goals and expectations, and plan for the future</a:t>
            </a:r>
            <a:r>
              <a:rPr lang="en-US" sz="2000" dirty="0"/>
              <a:t>, </a:t>
            </a:r>
            <a:r>
              <a:rPr lang="en-US" sz="2000" i="0" dirty="0">
                <a:effectLst/>
              </a:rPr>
              <a:t>ultimately aiming to improve overall employee performance and engagement within the organization. </a:t>
            </a:r>
          </a:p>
        </p:txBody>
      </p:sp>
      <p:pic>
        <p:nvPicPr>
          <p:cNvPr id="1026" name="Picture 2" descr="1,200+ Performance Review Stock Illustrations, Royalty-Free Vector Graphics  &amp; Clip Art - iStock | Employee performance review, Performance review  meeting, Job performance review">
            <a:extLst>
              <a:ext uri="{FF2B5EF4-FFF2-40B4-BE49-F238E27FC236}">
                <a16:creationId xmlns:a16="http://schemas.microsoft.com/office/drawing/2014/main" id="{6559C9D7-ACF6-DDB0-3415-322FFF4A01C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9766" y="4074545"/>
            <a:ext cx="2832158" cy="1888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09032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fade">
                                      <p:cBhvr>
                                        <p:cTn id="17" dur="1000"/>
                                        <p:tgtEl>
                                          <p:spTgt spid="1026"/>
                                        </p:tgtEl>
                                      </p:cBhvr>
                                    </p:animEffect>
                                    <p:anim calcmode="lin" valueType="num">
                                      <p:cBhvr>
                                        <p:cTn id="18" dur="1000" fill="hold"/>
                                        <p:tgtEl>
                                          <p:spTgt spid="1026"/>
                                        </p:tgtEl>
                                        <p:attrNameLst>
                                          <p:attrName>ppt_x</p:attrName>
                                        </p:attrNameLst>
                                      </p:cBhvr>
                                      <p:tavLst>
                                        <p:tav tm="0">
                                          <p:val>
                                            <p:strVal val="#ppt_x"/>
                                          </p:val>
                                        </p:tav>
                                        <p:tav tm="100000">
                                          <p:val>
                                            <p:strVal val="#ppt_x"/>
                                          </p:val>
                                        </p:tav>
                                      </p:tavLst>
                                    </p:anim>
                                    <p:anim calcmode="lin" valueType="num">
                                      <p:cBhvr>
                                        <p:cTn id="19"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BA0F0F0-C0B8-E08D-0DA1-D894B9DFA440}"/>
            </a:ext>
          </a:extLst>
        </p:cNvPr>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3170A5ED-0F6A-7DE6-CD60-E51398B09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4150026F-78FE-9F2F-67CC-1F4DCEFCF8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Icon&#10;&#10;Description automatically generated with medium confidence">
            <a:extLst>
              <a:ext uri="{FF2B5EF4-FFF2-40B4-BE49-F238E27FC236}">
                <a16:creationId xmlns:a16="http://schemas.microsoft.com/office/drawing/2014/main" id="{EFEEDCA0-D40F-A9B5-B279-BA668AD5FF29}"/>
              </a:ext>
            </a:extLst>
          </p:cNvPr>
          <p:cNvPicPr/>
          <p:nvPr/>
        </p:nvPicPr>
        <p:blipFill rotWithShape="1">
          <a:blip r:embed="rId3">
            <a:extLst>
              <a:ext uri="{28A0092B-C50C-407E-A947-70E740481C1C}">
                <a14:useLocalDpi xmlns:a14="http://schemas.microsoft.com/office/drawing/2010/main" val="0"/>
              </a:ext>
            </a:extLst>
          </a:blip>
          <a:srcRect l="-46021" t="2181" r="47639" b="-2181"/>
          <a:stretch/>
        </p:blipFill>
        <p:spPr bwMode="auto">
          <a:xfrm>
            <a:off x="8769901" y="5962650"/>
            <a:ext cx="3195453" cy="541925"/>
          </a:xfrm>
          <a:prstGeom prst="rect">
            <a:avLst/>
          </a:prstGeom>
          <a:extLst>
            <a:ext uri="{53640926-AAD7-44D8-BBD7-CCE9431645EC}">
              <a14:shadowObscured xmlns:a14="http://schemas.microsoft.com/office/drawing/2010/main"/>
            </a:ext>
          </a:extLst>
        </p:spPr>
      </p:pic>
      <p:sp>
        <p:nvSpPr>
          <p:cNvPr id="2" name="TextBox 1">
            <a:extLst>
              <a:ext uri="{FF2B5EF4-FFF2-40B4-BE49-F238E27FC236}">
                <a16:creationId xmlns:a16="http://schemas.microsoft.com/office/drawing/2014/main" id="{9F1BFC8A-75EC-C8B0-7895-4135F52E3949}"/>
              </a:ext>
            </a:extLst>
          </p:cNvPr>
          <p:cNvSpPr txBox="1"/>
          <p:nvPr/>
        </p:nvSpPr>
        <p:spPr>
          <a:xfrm>
            <a:off x="2834822" y="714805"/>
            <a:ext cx="6522046" cy="646331"/>
          </a:xfrm>
          <a:prstGeom prst="rect">
            <a:avLst/>
          </a:prstGeom>
          <a:noFill/>
        </p:spPr>
        <p:txBody>
          <a:bodyPr wrap="square" rtlCol="0">
            <a:spAutoFit/>
          </a:bodyPr>
          <a:lstStyle/>
          <a:p>
            <a:r>
              <a:rPr lang="en-NZ" sz="3600" b="1" dirty="0"/>
              <a:t>What is a Remuneration Review? </a:t>
            </a:r>
          </a:p>
        </p:txBody>
      </p:sp>
      <p:sp>
        <p:nvSpPr>
          <p:cNvPr id="5" name="TextBox 4">
            <a:extLst>
              <a:ext uri="{FF2B5EF4-FFF2-40B4-BE49-F238E27FC236}">
                <a16:creationId xmlns:a16="http://schemas.microsoft.com/office/drawing/2014/main" id="{931BAAF3-8EC1-BBC6-A1D4-8DC92E39FD43}"/>
              </a:ext>
            </a:extLst>
          </p:cNvPr>
          <p:cNvSpPr txBox="1"/>
          <p:nvPr/>
        </p:nvSpPr>
        <p:spPr>
          <a:xfrm>
            <a:off x="1829945" y="1553370"/>
            <a:ext cx="8531800" cy="1427955"/>
          </a:xfrm>
          <a:prstGeom prst="rect">
            <a:avLst/>
          </a:prstGeom>
          <a:noFill/>
        </p:spPr>
        <p:txBody>
          <a:bodyPr wrap="square">
            <a:spAutoFit/>
          </a:bodyPr>
          <a:lstStyle/>
          <a:p>
            <a:pPr algn="ctr">
              <a:lnSpc>
                <a:spcPct val="150000"/>
              </a:lnSpc>
            </a:pPr>
            <a:r>
              <a:rPr lang="en-AU" sz="2000" dirty="0">
                <a:effectLst/>
                <a:latin typeface="Calibri" panose="020F0502020204030204" pitchFamily="34" charset="0"/>
                <a:ea typeface="Times New Roman" panose="02020603050405020304" pitchFamily="18" charset="0"/>
              </a:rPr>
              <a:t>A remuneration review is an opportunity for remuneration pay to be reviewed and adjusted to make sure that we are best rewarding our employees based on their performance and the performance of the business. </a:t>
            </a:r>
            <a:endParaRPr lang="en-NZ" sz="2000" dirty="0">
              <a:effectLst/>
              <a:latin typeface="Times New Roman" panose="02020603050405020304" pitchFamily="18" charset="0"/>
              <a:ea typeface="Times New Roman" panose="02020603050405020304" pitchFamily="18" charset="0"/>
            </a:endParaRPr>
          </a:p>
        </p:txBody>
      </p:sp>
      <p:pic>
        <p:nvPicPr>
          <p:cNvPr id="2052" name="Picture 4" descr="Performance reviews and salary reviews – what's the difference? | Dealer  Support">
            <a:extLst>
              <a:ext uri="{FF2B5EF4-FFF2-40B4-BE49-F238E27FC236}">
                <a16:creationId xmlns:a16="http://schemas.microsoft.com/office/drawing/2014/main" id="{29DE0C74-D7F4-74C9-AEE4-25E265752EB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5664" y="3241098"/>
            <a:ext cx="2900362" cy="17326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55128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nodeType="clickEffect">
                                  <p:stCondLst>
                                    <p:cond delay="0"/>
                                  </p:stCondLst>
                                  <p:childTnLst>
                                    <p:set>
                                      <p:cBhvr>
                                        <p:cTn id="17" dur="1" fill="hold">
                                          <p:stCondLst>
                                            <p:cond delay="0"/>
                                          </p:stCondLst>
                                        </p:cTn>
                                        <p:tgtEl>
                                          <p:spTgt spid="2052"/>
                                        </p:tgtEl>
                                        <p:attrNameLst>
                                          <p:attrName>style.visibility</p:attrName>
                                        </p:attrNameLst>
                                      </p:cBhvr>
                                      <p:to>
                                        <p:strVal val="visible"/>
                                      </p:to>
                                    </p:set>
                                    <p:animEffect transition="in" filter="wheel(1)">
                                      <p:cBhvr>
                                        <p:cTn id="18" dur="2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F263D2F-1758-A2D2-29C5-524A6E0CF728}"/>
            </a:ext>
          </a:extLst>
        </p:cNvPr>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8C22417-4884-1ACA-2CF4-0CFA77A09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6B26871-0EC5-E296-9878-7F9212B755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Icon&#10;&#10;Description automatically generated with medium confidence">
            <a:extLst>
              <a:ext uri="{FF2B5EF4-FFF2-40B4-BE49-F238E27FC236}">
                <a16:creationId xmlns:a16="http://schemas.microsoft.com/office/drawing/2014/main" id="{48599E0D-A874-9069-E748-A1BA2DF41B99}"/>
              </a:ext>
            </a:extLst>
          </p:cNvPr>
          <p:cNvPicPr/>
          <p:nvPr/>
        </p:nvPicPr>
        <p:blipFill rotWithShape="1">
          <a:blip r:embed="rId3">
            <a:extLst>
              <a:ext uri="{28A0092B-C50C-407E-A947-70E740481C1C}">
                <a14:useLocalDpi xmlns:a14="http://schemas.microsoft.com/office/drawing/2010/main" val="0"/>
              </a:ext>
            </a:extLst>
          </a:blip>
          <a:srcRect l="-46021" t="2181" r="47639" b="-2181"/>
          <a:stretch/>
        </p:blipFill>
        <p:spPr bwMode="auto">
          <a:xfrm>
            <a:off x="8769901" y="5962650"/>
            <a:ext cx="3195453" cy="541925"/>
          </a:xfrm>
          <a:prstGeom prst="rect">
            <a:avLst/>
          </a:prstGeom>
          <a:extLst>
            <a:ext uri="{53640926-AAD7-44D8-BBD7-CCE9431645EC}">
              <a14:shadowObscured xmlns:a14="http://schemas.microsoft.com/office/drawing/2010/main"/>
            </a:ext>
          </a:extLst>
        </p:spPr>
      </p:pic>
      <p:sp>
        <p:nvSpPr>
          <p:cNvPr id="2" name="TextBox 1">
            <a:extLst>
              <a:ext uri="{FF2B5EF4-FFF2-40B4-BE49-F238E27FC236}">
                <a16:creationId xmlns:a16="http://schemas.microsoft.com/office/drawing/2014/main" id="{38DDBACD-ADEA-FE5F-BBB9-5CFEA4C5A364}"/>
              </a:ext>
            </a:extLst>
          </p:cNvPr>
          <p:cNvSpPr txBox="1"/>
          <p:nvPr/>
        </p:nvSpPr>
        <p:spPr>
          <a:xfrm>
            <a:off x="1391500" y="732508"/>
            <a:ext cx="9408693" cy="584775"/>
          </a:xfrm>
          <a:prstGeom prst="rect">
            <a:avLst/>
          </a:prstGeom>
          <a:noFill/>
        </p:spPr>
        <p:txBody>
          <a:bodyPr wrap="square" rtlCol="0">
            <a:spAutoFit/>
          </a:bodyPr>
          <a:lstStyle/>
          <a:p>
            <a:pPr algn="ctr"/>
            <a:r>
              <a:rPr lang="en-NZ" sz="3200" b="1" dirty="0"/>
              <a:t>Benefits of Performance &amp; Remuneration Reviews</a:t>
            </a:r>
          </a:p>
        </p:txBody>
      </p:sp>
      <p:sp>
        <p:nvSpPr>
          <p:cNvPr id="3" name="TextBox 2">
            <a:extLst>
              <a:ext uri="{FF2B5EF4-FFF2-40B4-BE49-F238E27FC236}">
                <a16:creationId xmlns:a16="http://schemas.microsoft.com/office/drawing/2014/main" id="{1C05B0ED-B96D-6876-EF5F-F5600E80E6AE}"/>
              </a:ext>
            </a:extLst>
          </p:cNvPr>
          <p:cNvSpPr txBox="1"/>
          <p:nvPr/>
        </p:nvSpPr>
        <p:spPr>
          <a:xfrm>
            <a:off x="1793406" y="1621249"/>
            <a:ext cx="7751428" cy="3373359"/>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NZ" dirty="0"/>
              <a:t>Boosts employee morale and engagement leading to increased performance </a:t>
            </a:r>
          </a:p>
          <a:p>
            <a:pPr marL="285750" indent="-285750">
              <a:lnSpc>
                <a:spcPct val="150000"/>
              </a:lnSpc>
              <a:buFont typeface="Arial" panose="020B0604020202020204" pitchFamily="34" charset="0"/>
              <a:buChar char="•"/>
            </a:pPr>
            <a:r>
              <a:rPr lang="en-NZ" dirty="0"/>
              <a:t>Provides valuable feedback for both employee and manager </a:t>
            </a:r>
          </a:p>
          <a:p>
            <a:pPr marL="285750" indent="-285750">
              <a:lnSpc>
                <a:spcPct val="150000"/>
              </a:lnSpc>
              <a:buFont typeface="Arial" panose="020B0604020202020204" pitchFamily="34" charset="0"/>
              <a:buChar char="•"/>
            </a:pPr>
            <a:r>
              <a:rPr lang="en-NZ" dirty="0"/>
              <a:t>Enhances communication between managers and their team members </a:t>
            </a:r>
          </a:p>
          <a:p>
            <a:pPr marL="285750" indent="-285750">
              <a:lnSpc>
                <a:spcPct val="150000"/>
              </a:lnSpc>
              <a:buFont typeface="Arial" panose="020B0604020202020204" pitchFamily="34" charset="0"/>
              <a:buChar char="•"/>
            </a:pPr>
            <a:r>
              <a:rPr lang="en-NZ" dirty="0"/>
              <a:t>Aligns goals with company’s objectives </a:t>
            </a:r>
          </a:p>
          <a:p>
            <a:pPr marL="285750" indent="-285750">
              <a:lnSpc>
                <a:spcPct val="150000"/>
              </a:lnSpc>
              <a:buFont typeface="Arial" panose="020B0604020202020204" pitchFamily="34" charset="0"/>
              <a:buChar char="•"/>
            </a:pPr>
            <a:r>
              <a:rPr lang="en-NZ" dirty="0"/>
              <a:t>Supports professional growth and career development </a:t>
            </a:r>
          </a:p>
          <a:p>
            <a:pPr marL="285750" indent="-285750">
              <a:lnSpc>
                <a:spcPct val="150000"/>
              </a:lnSpc>
              <a:buFont typeface="Arial" panose="020B0604020202020204" pitchFamily="34" charset="0"/>
              <a:buChar char="•"/>
            </a:pPr>
            <a:r>
              <a:rPr lang="en-NZ" dirty="0"/>
              <a:t>Contributes to a positive company culture </a:t>
            </a:r>
          </a:p>
          <a:p>
            <a:pPr marL="285750" indent="-285750">
              <a:lnSpc>
                <a:spcPct val="150000"/>
              </a:lnSpc>
              <a:buFont typeface="Arial" panose="020B0604020202020204" pitchFamily="34" charset="0"/>
              <a:buChar char="•"/>
            </a:pPr>
            <a:r>
              <a:rPr lang="en-NZ" dirty="0"/>
              <a:t>Provides an opportunity for goal setting and informs training needs </a:t>
            </a:r>
          </a:p>
          <a:p>
            <a:pPr marL="285750" indent="-285750">
              <a:lnSpc>
                <a:spcPct val="150000"/>
              </a:lnSpc>
              <a:buFont typeface="Arial" panose="020B0604020202020204" pitchFamily="34" charset="0"/>
              <a:buChar char="•"/>
            </a:pPr>
            <a:r>
              <a:rPr lang="en-NZ" dirty="0"/>
              <a:t>Attract and retain top talent </a:t>
            </a:r>
          </a:p>
        </p:txBody>
      </p:sp>
    </p:spTree>
    <p:extLst>
      <p:ext uri="{BB962C8B-B14F-4D97-AF65-F5344CB8AC3E}">
        <p14:creationId xmlns:p14="http://schemas.microsoft.com/office/powerpoint/2010/main" val="275012770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E3252D6-04D5-9BD8-BE23-B6BDFB5117A7}"/>
            </a:ext>
          </a:extLst>
        </p:cNvPr>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359B0EA-DA1C-E586-CE38-B6775704C2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69ACE14-F0F8-7A68-8AC1-A3D76E0A1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Icon&#10;&#10;Description automatically generated with medium confidence">
            <a:extLst>
              <a:ext uri="{FF2B5EF4-FFF2-40B4-BE49-F238E27FC236}">
                <a16:creationId xmlns:a16="http://schemas.microsoft.com/office/drawing/2014/main" id="{9DEDC3DC-0FB8-2EB9-DBFE-D2708D23DA9B}"/>
              </a:ext>
            </a:extLst>
          </p:cNvPr>
          <p:cNvPicPr/>
          <p:nvPr/>
        </p:nvPicPr>
        <p:blipFill rotWithShape="1">
          <a:blip r:embed="rId3">
            <a:extLst>
              <a:ext uri="{28A0092B-C50C-407E-A947-70E740481C1C}">
                <a14:useLocalDpi xmlns:a14="http://schemas.microsoft.com/office/drawing/2010/main" val="0"/>
              </a:ext>
            </a:extLst>
          </a:blip>
          <a:srcRect l="-46021" t="2181" r="47639" b="-2181"/>
          <a:stretch/>
        </p:blipFill>
        <p:spPr bwMode="auto">
          <a:xfrm>
            <a:off x="8801074" y="6144978"/>
            <a:ext cx="3195453" cy="541925"/>
          </a:xfrm>
          <a:prstGeom prst="rect">
            <a:avLst/>
          </a:prstGeom>
          <a:extLst>
            <a:ext uri="{53640926-AAD7-44D8-BBD7-CCE9431645EC}">
              <a14:shadowObscured xmlns:a14="http://schemas.microsoft.com/office/drawing/2010/main"/>
            </a:ext>
          </a:extLst>
        </p:spPr>
      </p:pic>
      <p:sp>
        <p:nvSpPr>
          <p:cNvPr id="2" name="TextBox 1">
            <a:extLst>
              <a:ext uri="{FF2B5EF4-FFF2-40B4-BE49-F238E27FC236}">
                <a16:creationId xmlns:a16="http://schemas.microsoft.com/office/drawing/2014/main" id="{2EA01A44-A76F-0B0E-4B19-351810795F32}"/>
              </a:ext>
            </a:extLst>
          </p:cNvPr>
          <p:cNvSpPr txBox="1"/>
          <p:nvPr/>
        </p:nvSpPr>
        <p:spPr>
          <a:xfrm>
            <a:off x="3655485" y="175048"/>
            <a:ext cx="4880723" cy="646331"/>
          </a:xfrm>
          <a:prstGeom prst="rect">
            <a:avLst/>
          </a:prstGeom>
          <a:noFill/>
        </p:spPr>
        <p:txBody>
          <a:bodyPr wrap="square" rtlCol="0">
            <a:spAutoFit/>
          </a:bodyPr>
          <a:lstStyle/>
          <a:p>
            <a:r>
              <a:rPr lang="en-NZ" sz="3600" b="1" dirty="0"/>
              <a:t>2025 Proposed Timeline </a:t>
            </a:r>
          </a:p>
        </p:txBody>
      </p:sp>
      <p:graphicFrame>
        <p:nvGraphicFramePr>
          <p:cNvPr id="5" name="Table 4">
            <a:extLst>
              <a:ext uri="{FF2B5EF4-FFF2-40B4-BE49-F238E27FC236}">
                <a16:creationId xmlns:a16="http://schemas.microsoft.com/office/drawing/2014/main" id="{F1170229-A68B-61EF-FB12-DF55FCD37FB1}"/>
              </a:ext>
            </a:extLst>
          </p:cNvPr>
          <p:cNvGraphicFramePr>
            <a:graphicFrameLocks noGrp="1"/>
          </p:cNvGraphicFramePr>
          <p:nvPr>
            <p:extLst>
              <p:ext uri="{D42A27DB-BD31-4B8C-83A1-F6EECF244321}">
                <p14:modId xmlns:p14="http://schemas.microsoft.com/office/powerpoint/2010/main" val="2290431858"/>
              </p:ext>
            </p:extLst>
          </p:nvPr>
        </p:nvGraphicFramePr>
        <p:xfrm>
          <a:off x="1583512" y="996426"/>
          <a:ext cx="9024976" cy="4865148"/>
        </p:xfrm>
        <a:graphic>
          <a:graphicData uri="http://schemas.openxmlformats.org/drawingml/2006/table">
            <a:tbl>
              <a:tblPr firstRow="1" bandRow="1">
                <a:tableStyleId>{5C22544A-7EE6-4342-B048-85BDC9FD1C3A}</a:tableStyleId>
              </a:tblPr>
              <a:tblGrid>
                <a:gridCol w="1683506">
                  <a:extLst>
                    <a:ext uri="{9D8B030D-6E8A-4147-A177-3AD203B41FA5}">
                      <a16:colId xmlns:a16="http://schemas.microsoft.com/office/drawing/2014/main" val="331179305"/>
                    </a:ext>
                  </a:extLst>
                </a:gridCol>
                <a:gridCol w="7341470">
                  <a:extLst>
                    <a:ext uri="{9D8B030D-6E8A-4147-A177-3AD203B41FA5}">
                      <a16:colId xmlns:a16="http://schemas.microsoft.com/office/drawing/2014/main" val="1476564155"/>
                    </a:ext>
                  </a:extLst>
                </a:gridCol>
              </a:tblGrid>
              <a:tr h="350844">
                <a:tc>
                  <a:txBody>
                    <a:bodyPr/>
                    <a:lstStyle/>
                    <a:p>
                      <a:pPr algn="ctr"/>
                      <a:r>
                        <a:rPr lang="en-US" sz="1800" b="1" dirty="0">
                          <a:solidFill>
                            <a:schemeClr val="bg1"/>
                          </a:solidFill>
                          <a:effectLst/>
                          <a:ea typeface="Aptos" panose="020B0004020202020204" pitchFamily="34" charset="0"/>
                          <a:cs typeface="Aptos" panose="020B0004020202020204" pitchFamily="34" charset="0"/>
                        </a:rPr>
                        <a:t>24</a:t>
                      </a:r>
                      <a:r>
                        <a:rPr lang="en-US" sz="1800" b="1" baseline="30000" dirty="0">
                          <a:solidFill>
                            <a:schemeClr val="bg1"/>
                          </a:solidFill>
                          <a:effectLst/>
                          <a:ea typeface="Aptos" panose="020B0004020202020204" pitchFamily="34" charset="0"/>
                          <a:cs typeface="Aptos" panose="020B0004020202020204" pitchFamily="34" charset="0"/>
                        </a:rPr>
                        <a:t>th </a:t>
                      </a:r>
                      <a:r>
                        <a:rPr lang="en-US" sz="1800" b="1" dirty="0">
                          <a:solidFill>
                            <a:schemeClr val="bg1"/>
                          </a:solidFill>
                          <a:effectLst/>
                          <a:ea typeface="Aptos" panose="020B0004020202020204" pitchFamily="34" charset="0"/>
                          <a:cs typeface="Aptos" panose="020B0004020202020204" pitchFamily="34" charset="0"/>
                        </a:rPr>
                        <a:t>February  </a:t>
                      </a:r>
                      <a:endParaRPr lang="en-NZ" b="1" dirty="0">
                        <a:solidFill>
                          <a:schemeClr val="bg1"/>
                        </a:solidFill>
                      </a:endParaRPr>
                    </a:p>
                  </a:txBody>
                  <a:tcPr>
                    <a:solidFill>
                      <a:srgbClr val="DB392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effectLst/>
                          <a:ea typeface="Aptos" panose="020B0004020202020204" pitchFamily="34" charset="0"/>
                          <a:cs typeface="Aptos" panose="020B0004020202020204" pitchFamily="34" charset="0"/>
                        </a:rPr>
                        <a:t>Generic message to the business with timeline – </a:t>
                      </a:r>
                      <a:r>
                        <a:rPr lang="en-US" sz="1800" b="0" i="1" dirty="0">
                          <a:solidFill>
                            <a:schemeClr val="tx1"/>
                          </a:solidFill>
                          <a:effectLst/>
                          <a:ea typeface="Aptos" panose="020B0004020202020204" pitchFamily="34" charset="0"/>
                          <a:cs typeface="Aptos" panose="020B0004020202020204" pitchFamily="34" charset="0"/>
                        </a:rPr>
                        <a:t>HR &amp; Finance</a:t>
                      </a:r>
                      <a:r>
                        <a:rPr lang="en-US" sz="1800" b="0" dirty="0">
                          <a:solidFill>
                            <a:schemeClr val="bg1"/>
                          </a:solidFill>
                          <a:effectLst/>
                          <a:ea typeface="Aptos" panose="020B0004020202020204" pitchFamily="34" charset="0"/>
                          <a:cs typeface="Aptos" panose="020B0004020202020204" pitchFamily="34" charset="0"/>
                        </a:rPr>
                        <a:t> </a:t>
                      </a:r>
                      <a:endParaRPr lang="en-NZ" sz="1800" b="0" dirty="0">
                        <a:solidFill>
                          <a:schemeClr val="bg1"/>
                        </a:solidFill>
                        <a:effectLst/>
                        <a:ea typeface="Aptos" panose="020B0004020202020204" pitchFamily="34" charset="0"/>
                        <a:cs typeface="Aptos" panose="020B0004020202020204" pitchFamily="34" charset="0"/>
                      </a:endParaRPr>
                    </a:p>
                  </a:txBody>
                  <a:tcPr>
                    <a:solidFill>
                      <a:schemeClr val="bg2">
                        <a:lumMod val="90000"/>
                      </a:schemeClr>
                    </a:solidFill>
                  </a:tcPr>
                </a:tc>
                <a:extLst>
                  <a:ext uri="{0D108BD9-81ED-4DB2-BD59-A6C34878D82A}">
                    <a16:rowId xmlns:a16="http://schemas.microsoft.com/office/drawing/2014/main" val="746197366"/>
                  </a:ext>
                </a:extLst>
              </a:tr>
              <a:tr h="2543616">
                <a:tc>
                  <a:txBody>
                    <a:bodyPr/>
                    <a:lstStyle/>
                    <a:p>
                      <a:pPr algn="ctr"/>
                      <a:r>
                        <a:rPr lang="en-US" sz="1800" b="1" dirty="0">
                          <a:solidFill>
                            <a:schemeClr val="bg1"/>
                          </a:solidFill>
                          <a:effectLst/>
                          <a:ea typeface="Aptos" panose="020B0004020202020204" pitchFamily="34" charset="0"/>
                          <a:cs typeface="Aptos" panose="020B0004020202020204" pitchFamily="34" charset="0"/>
                        </a:rPr>
                        <a:t>28</a:t>
                      </a:r>
                      <a:r>
                        <a:rPr lang="en-US" sz="1800" b="1" baseline="30000" dirty="0">
                          <a:solidFill>
                            <a:schemeClr val="bg1"/>
                          </a:solidFill>
                          <a:effectLst/>
                          <a:ea typeface="Aptos" panose="020B0004020202020204" pitchFamily="34" charset="0"/>
                          <a:cs typeface="Aptos" panose="020B0004020202020204" pitchFamily="34" charset="0"/>
                        </a:rPr>
                        <a:t>th </a:t>
                      </a:r>
                      <a:r>
                        <a:rPr lang="en-US" sz="1800" b="1" dirty="0">
                          <a:solidFill>
                            <a:schemeClr val="bg1"/>
                          </a:solidFill>
                          <a:effectLst/>
                          <a:ea typeface="Aptos" panose="020B0004020202020204" pitchFamily="34" charset="0"/>
                          <a:cs typeface="Aptos" panose="020B0004020202020204" pitchFamily="34" charset="0"/>
                        </a:rPr>
                        <a:t>February  </a:t>
                      </a:r>
                      <a:endParaRPr lang="en-NZ" sz="1800" b="1" dirty="0">
                        <a:solidFill>
                          <a:schemeClr val="bg1"/>
                        </a:solidFill>
                      </a:endParaRPr>
                    </a:p>
                  </a:txBody>
                  <a:tcPr>
                    <a:solidFill>
                      <a:srgbClr val="DB392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ea typeface="Aptos" panose="020B0004020202020204" pitchFamily="34" charset="0"/>
                          <a:cs typeface="Aptos" panose="020B0004020202020204" pitchFamily="34" charset="0"/>
                        </a:rPr>
                        <a:t>Distribute folders to Division Managers  - </a:t>
                      </a:r>
                      <a:r>
                        <a:rPr lang="en-US" sz="1400" i="1" dirty="0">
                          <a:solidFill>
                            <a:schemeClr val="tx1"/>
                          </a:solidFill>
                          <a:effectLst/>
                          <a:ea typeface="Aptos" panose="020B0004020202020204" pitchFamily="34" charset="0"/>
                          <a:cs typeface="Aptos" panose="020B0004020202020204" pitchFamily="34" charset="0"/>
                        </a:rPr>
                        <a:t>HR &amp; Finance</a:t>
                      </a:r>
                      <a:r>
                        <a:rPr lang="en-US" sz="1400" dirty="0">
                          <a:solidFill>
                            <a:schemeClr val="tx1"/>
                          </a:solidFill>
                          <a:effectLst/>
                          <a:ea typeface="Aptos" panose="020B0004020202020204" pitchFamily="34" charset="0"/>
                          <a:cs typeface="Aptos" panose="020B0004020202020204" pitchFamily="34" charset="0"/>
                        </a:rPr>
                        <a:t> (folders to include – </a:t>
                      </a:r>
                      <a:r>
                        <a:rPr lang="en-US" sz="1400" b="1" i="1" dirty="0">
                          <a:solidFill>
                            <a:schemeClr val="tx1"/>
                          </a:solidFill>
                          <a:effectLst/>
                          <a:ea typeface="Aptos" panose="020B0004020202020204" pitchFamily="34" charset="0"/>
                          <a:cs typeface="Aptos" panose="020B0004020202020204" pitchFamily="34" charset="0"/>
                        </a:rPr>
                        <a:t>PD’s / Strat Pay data / Excel spreadsheet of current rates/salary</a:t>
                      </a:r>
                      <a:r>
                        <a:rPr lang="en-US" sz="1400" dirty="0">
                          <a:solidFill>
                            <a:schemeClr val="tx1"/>
                          </a:solidFill>
                          <a:effectLst/>
                          <a:ea typeface="Aptos" panose="020B0004020202020204" pitchFamily="34" charset="0"/>
                          <a:cs typeface="Aptos" panose="020B0004020202020204" pitchFamily="34" charset="0"/>
                        </a:rPr>
                        <a:t> – with column to insert proposed increment, % figure also).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effectLst/>
                        <a:ea typeface="Aptos" panose="020B0004020202020204" pitchFamily="34" charset="0"/>
                        <a:cs typeface="Aptos" panose="020B0004020202020204" pitchFamily="34" charset="0"/>
                      </a:endParaRPr>
                    </a:p>
                    <a:p>
                      <a:pPr marL="171450" lvl="0" indent="-171450">
                        <a:buFont typeface="Arial" panose="020B0604020202020204" pitchFamily="34" charset="0"/>
                        <a:buChar char="•"/>
                      </a:pPr>
                      <a:r>
                        <a:rPr lang="en-US" sz="1400" kern="1200" dirty="0">
                          <a:solidFill>
                            <a:schemeClr val="tx1"/>
                          </a:solidFill>
                          <a:effectLst/>
                          <a:latin typeface="+mn-lt"/>
                          <a:ea typeface="+mn-ea"/>
                          <a:cs typeface="+mn-cs"/>
                        </a:rPr>
                        <a:t>CAMEX GROUP</a:t>
                      </a:r>
                      <a:endParaRPr lang="en-NZ" sz="1400" kern="1200" dirty="0">
                        <a:solidFill>
                          <a:schemeClr val="tx1"/>
                        </a:solidFill>
                        <a:effectLst/>
                        <a:latin typeface="+mn-lt"/>
                        <a:ea typeface="+mn-ea"/>
                        <a:cs typeface="+mn-cs"/>
                      </a:endParaRPr>
                    </a:p>
                    <a:p>
                      <a:pPr marL="171450" lvl="0" indent="-171450">
                        <a:buFont typeface="Courier New" panose="02070309020205020404" pitchFamily="49" charset="0"/>
                        <a:buChar char="o"/>
                      </a:pPr>
                      <a:r>
                        <a:rPr lang="en-US" sz="1400" kern="1200" dirty="0">
                          <a:solidFill>
                            <a:schemeClr val="tx1"/>
                          </a:solidFill>
                          <a:effectLst/>
                          <a:latin typeface="+mn-lt"/>
                          <a:ea typeface="+mn-ea"/>
                          <a:cs typeface="+mn-cs"/>
                        </a:rPr>
                        <a:t>Camex  Transport</a:t>
                      </a:r>
                      <a:endParaRPr lang="en-NZ" sz="1400" kern="1200" dirty="0">
                        <a:solidFill>
                          <a:schemeClr val="tx1"/>
                        </a:solidFill>
                        <a:effectLst/>
                        <a:latin typeface="+mn-lt"/>
                        <a:ea typeface="+mn-ea"/>
                        <a:cs typeface="+mn-cs"/>
                      </a:endParaRPr>
                    </a:p>
                    <a:p>
                      <a:pPr marL="171450" lvl="0" indent="-171450">
                        <a:buFont typeface="Courier New" panose="02070309020205020404" pitchFamily="49" charset="0"/>
                        <a:buChar char="o"/>
                      </a:pPr>
                      <a:r>
                        <a:rPr lang="en-US" sz="1400" kern="1200" dirty="0">
                          <a:solidFill>
                            <a:schemeClr val="tx1"/>
                          </a:solidFill>
                          <a:effectLst/>
                          <a:latin typeface="+mn-lt"/>
                          <a:ea typeface="+mn-ea"/>
                          <a:cs typeface="+mn-cs"/>
                        </a:rPr>
                        <a:t>Camex Commercial</a:t>
                      </a:r>
                      <a:endParaRPr lang="en-NZ" sz="1400" kern="1200" dirty="0">
                        <a:solidFill>
                          <a:schemeClr val="tx1"/>
                        </a:solidFill>
                        <a:effectLst/>
                        <a:latin typeface="+mn-lt"/>
                        <a:ea typeface="+mn-ea"/>
                        <a:cs typeface="+mn-cs"/>
                      </a:endParaRPr>
                    </a:p>
                    <a:p>
                      <a:pPr marL="171450" lvl="0" indent="-171450">
                        <a:buFont typeface="Courier New" panose="02070309020205020404" pitchFamily="49" charset="0"/>
                        <a:buChar char="o"/>
                      </a:pPr>
                      <a:r>
                        <a:rPr lang="en-US" sz="1400" kern="1200" dirty="0">
                          <a:solidFill>
                            <a:schemeClr val="tx1"/>
                          </a:solidFill>
                          <a:effectLst/>
                          <a:latin typeface="+mn-lt"/>
                          <a:ea typeface="+mn-ea"/>
                          <a:cs typeface="+mn-cs"/>
                        </a:rPr>
                        <a:t>Camex Land Development</a:t>
                      </a:r>
                      <a:endParaRPr lang="en-NZ" sz="1400" kern="1200" dirty="0">
                        <a:solidFill>
                          <a:schemeClr val="tx1"/>
                        </a:solidFill>
                        <a:effectLst/>
                        <a:latin typeface="+mn-lt"/>
                        <a:ea typeface="+mn-ea"/>
                        <a:cs typeface="+mn-cs"/>
                      </a:endParaRPr>
                    </a:p>
                    <a:p>
                      <a:pPr marL="171450" lvl="0" indent="-171450">
                        <a:buFont typeface="Courier New" panose="02070309020205020404" pitchFamily="49" charset="0"/>
                        <a:buChar char="o"/>
                      </a:pPr>
                      <a:r>
                        <a:rPr lang="en-US" sz="1400" kern="1200" dirty="0">
                          <a:solidFill>
                            <a:schemeClr val="tx1"/>
                          </a:solidFill>
                          <a:effectLst/>
                          <a:latin typeface="+mn-lt"/>
                          <a:ea typeface="+mn-ea"/>
                          <a:cs typeface="+mn-cs"/>
                        </a:rPr>
                        <a:t>Council</a:t>
                      </a:r>
                      <a:endParaRPr lang="en-NZ" sz="14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400" kern="1200" dirty="0">
                          <a:solidFill>
                            <a:schemeClr val="tx1"/>
                          </a:solidFill>
                          <a:effectLst/>
                          <a:latin typeface="+mn-lt"/>
                          <a:ea typeface="+mn-ea"/>
                          <a:cs typeface="+mn-cs"/>
                        </a:rPr>
                        <a:t>SIMPLE</a:t>
                      </a:r>
                      <a:endParaRPr lang="en-NZ" sz="14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400" kern="1200" dirty="0">
                          <a:solidFill>
                            <a:schemeClr val="tx1"/>
                          </a:solidFill>
                          <a:effectLst/>
                          <a:latin typeface="+mn-lt"/>
                          <a:ea typeface="+mn-ea"/>
                          <a:cs typeface="+mn-cs"/>
                        </a:rPr>
                        <a:t>BOSS</a:t>
                      </a:r>
                      <a:endParaRPr lang="en-NZ" sz="14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400" kern="1200" dirty="0">
                          <a:solidFill>
                            <a:schemeClr val="tx1"/>
                          </a:solidFill>
                          <a:effectLst/>
                          <a:latin typeface="+mn-lt"/>
                          <a:ea typeface="+mn-ea"/>
                          <a:cs typeface="+mn-cs"/>
                        </a:rPr>
                        <a:t>PNP</a:t>
                      </a:r>
                      <a:endParaRPr lang="en-NZ" sz="1400" kern="1200" dirty="0">
                        <a:solidFill>
                          <a:schemeClr val="tx1"/>
                        </a:solidFill>
                        <a:effectLst/>
                        <a:latin typeface="+mn-lt"/>
                        <a:ea typeface="+mn-ea"/>
                        <a:cs typeface="+mn-cs"/>
                      </a:endParaRPr>
                    </a:p>
                  </a:txBody>
                  <a:tcPr>
                    <a:solidFill>
                      <a:schemeClr val="bg2">
                        <a:lumMod val="90000"/>
                      </a:schemeClr>
                    </a:solidFill>
                  </a:tcPr>
                </a:tc>
                <a:extLst>
                  <a:ext uri="{0D108BD9-81ED-4DB2-BD59-A6C34878D82A}">
                    <a16:rowId xmlns:a16="http://schemas.microsoft.com/office/drawing/2014/main" val="3897719871"/>
                  </a:ext>
                </a:extLst>
              </a:tr>
              <a:tr h="350844">
                <a:tc>
                  <a:txBody>
                    <a:bodyPr/>
                    <a:lstStyle/>
                    <a:p>
                      <a:pPr algn="ctr"/>
                      <a:r>
                        <a:rPr lang="en-NZ" b="1" dirty="0">
                          <a:solidFill>
                            <a:schemeClr val="bg1"/>
                          </a:solidFill>
                        </a:rPr>
                        <a:t>5</a:t>
                      </a:r>
                      <a:r>
                        <a:rPr lang="en-NZ" b="1" baseline="30000" dirty="0">
                          <a:solidFill>
                            <a:schemeClr val="bg1"/>
                          </a:solidFill>
                        </a:rPr>
                        <a:t>th</a:t>
                      </a:r>
                      <a:r>
                        <a:rPr lang="en-NZ" b="1" dirty="0">
                          <a:solidFill>
                            <a:schemeClr val="bg1"/>
                          </a:solidFill>
                        </a:rPr>
                        <a:t> – 6</a:t>
                      </a:r>
                      <a:r>
                        <a:rPr lang="en-NZ" b="1" baseline="30000" dirty="0">
                          <a:solidFill>
                            <a:schemeClr val="bg1"/>
                          </a:solidFill>
                        </a:rPr>
                        <a:t>th</a:t>
                      </a:r>
                      <a:r>
                        <a:rPr lang="en-NZ" b="1" dirty="0">
                          <a:solidFill>
                            <a:schemeClr val="bg1"/>
                          </a:solidFill>
                        </a:rPr>
                        <a:t> March</a:t>
                      </a:r>
                    </a:p>
                  </a:txBody>
                  <a:tcPr>
                    <a:solidFill>
                      <a:srgbClr val="DB392D"/>
                    </a:solidFill>
                  </a:tcPr>
                </a:tc>
                <a:tc>
                  <a:txBody>
                    <a:bodyPr/>
                    <a:lstStyle/>
                    <a:p>
                      <a:r>
                        <a:rPr lang="en-US" sz="1800" kern="1200" dirty="0">
                          <a:solidFill>
                            <a:schemeClr val="dk1"/>
                          </a:solidFill>
                          <a:effectLst/>
                          <a:latin typeface="+mn-lt"/>
                          <a:ea typeface="+mn-ea"/>
                          <a:cs typeface="+mn-cs"/>
                        </a:rPr>
                        <a:t>Present brief overview at breakfasts (Cambridge &amp; Taupo)  - </a:t>
                      </a:r>
                      <a:r>
                        <a:rPr lang="en-US" sz="1800" i="1" kern="1200" dirty="0">
                          <a:solidFill>
                            <a:schemeClr val="dk1"/>
                          </a:solidFill>
                          <a:effectLst/>
                          <a:latin typeface="+mn-lt"/>
                          <a:ea typeface="+mn-ea"/>
                          <a:cs typeface="+mn-cs"/>
                        </a:rPr>
                        <a:t>ELT</a:t>
                      </a:r>
                      <a:r>
                        <a:rPr lang="en-US" sz="1800" kern="1200" dirty="0">
                          <a:solidFill>
                            <a:schemeClr val="dk1"/>
                          </a:solidFill>
                          <a:effectLst/>
                          <a:latin typeface="+mn-lt"/>
                          <a:ea typeface="+mn-ea"/>
                          <a:cs typeface="+mn-cs"/>
                        </a:rPr>
                        <a:t> </a:t>
                      </a:r>
                      <a:endParaRPr lang="en-NZ" dirty="0"/>
                    </a:p>
                  </a:txBody>
                  <a:tcPr>
                    <a:solidFill>
                      <a:schemeClr val="bg2">
                        <a:lumMod val="90000"/>
                      </a:schemeClr>
                    </a:solidFill>
                  </a:tcPr>
                </a:tc>
                <a:extLst>
                  <a:ext uri="{0D108BD9-81ED-4DB2-BD59-A6C34878D82A}">
                    <a16:rowId xmlns:a16="http://schemas.microsoft.com/office/drawing/2014/main" val="1486451073"/>
                  </a:ext>
                </a:extLst>
              </a:tr>
              <a:tr h="350844">
                <a:tc>
                  <a:txBody>
                    <a:bodyPr/>
                    <a:lstStyle/>
                    <a:p>
                      <a:pPr algn="ctr"/>
                      <a:r>
                        <a:rPr lang="en-NZ" b="1" dirty="0">
                          <a:solidFill>
                            <a:schemeClr val="bg1"/>
                          </a:solidFill>
                        </a:rPr>
                        <a:t>14</a:t>
                      </a:r>
                      <a:r>
                        <a:rPr lang="en-NZ" b="1" baseline="30000" dirty="0">
                          <a:solidFill>
                            <a:schemeClr val="bg1"/>
                          </a:solidFill>
                        </a:rPr>
                        <a:t>th</a:t>
                      </a:r>
                      <a:r>
                        <a:rPr lang="en-NZ" b="1" dirty="0">
                          <a:solidFill>
                            <a:schemeClr val="bg1"/>
                          </a:solidFill>
                        </a:rPr>
                        <a:t> March</a:t>
                      </a:r>
                    </a:p>
                  </a:txBody>
                  <a:tcPr>
                    <a:solidFill>
                      <a:srgbClr val="DB392D"/>
                    </a:solidFill>
                  </a:tcPr>
                </a:tc>
                <a:tc>
                  <a:txBody>
                    <a:bodyPr/>
                    <a:lstStyle/>
                    <a:p>
                      <a:r>
                        <a:rPr lang="en-US" sz="1800" kern="1200" dirty="0">
                          <a:solidFill>
                            <a:schemeClr val="dk1"/>
                          </a:solidFill>
                          <a:effectLst/>
                          <a:latin typeface="+mn-lt"/>
                          <a:ea typeface="+mn-ea"/>
                          <a:cs typeface="+mn-cs"/>
                        </a:rPr>
                        <a:t>Figures rolled up for final approval – </a:t>
                      </a:r>
                      <a:r>
                        <a:rPr lang="en-US" sz="1800" i="1" kern="1200" dirty="0">
                          <a:solidFill>
                            <a:schemeClr val="dk1"/>
                          </a:solidFill>
                          <a:effectLst/>
                          <a:latin typeface="+mn-lt"/>
                          <a:ea typeface="+mn-ea"/>
                          <a:cs typeface="+mn-cs"/>
                        </a:rPr>
                        <a:t>ELT</a:t>
                      </a:r>
                      <a:r>
                        <a:rPr lang="en-US" sz="1800" kern="1200" dirty="0">
                          <a:solidFill>
                            <a:schemeClr val="dk1"/>
                          </a:solidFill>
                          <a:effectLst/>
                          <a:latin typeface="+mn-lt"/>
                          <a:ea typeface="+mn-ea"/>
                          <a:cs typeface="+mn-cs"/>
                        </a:rPr>
                        <a:t> </a:t>
                      </a:r>
                      <a:endParaRPr lang="en-NZ" dirty="0"/>
                    </a:p>
                  </a:txBody>
                  <a:tcPr>
                    <a:solidFill>
                      <a:schemeClr val="bg2">
                        <a:lumMod val="90000"/>
                      </a:schemeClr>
                    </a:solidFill>
                  </a:tcPr>
                </a:tc>
                <a:extLst>
                  <a:ext uri="{0D108BD9-81ED-4DB2-BD59-A6C34878D82A}">
                    <a16:rowId xmlns:a16="http://schemas.microsoft.com/office/drawing/2014/main" val="1908092327"/>
                  </a:ext>
                </a:extLst>
              </a:tr>
              <a:tr h="350844">
                <a:tc>
                  <a:txBody>
                    <a:bodyPr/>
                    <a:lstStyle/>
                    <a:p>
                      <a:pPr algn="ctr"/>
                      <a:r>
                        <a:rPr lang="en-NZ" b="1" dirty="0">
                          <a:solidFill>
                            <a:schemeClr val="bg1"/>
                          </a:solidFill>
                        </a:rPr>
                        <a:t>21</a:t>
                      </a:r>
                      <a:r>
                        <a:rPr lang="en-NZ" b="1" baseline="30000" dirty="0">
                          <a:solidFill>
                            <a:schemeClr val="bg1"/>
                          </a:solidFill>
                        </a:rPr>
                        <a:t>st</a:t>
                      </a:r>
                      <a:r>
                        <a:rPr lang="en-NZ" b="1" dirty="0">
                          <a:solidFill>
                            <a:schemeClr val="bg1"/>
                          </a:solidFill>
                        </a:rPr>
                        <a:t> March </a:t>
                      </a:r>
                    </a:p>
                  </a:txBody>
                  <a:tcPr>
                    <a:solidFill>
                      <a:srgbClr val="DB392D"/>
                    </a:solidFill>
                  </a:tcPr>
                </a:tc>
                <a:tc>
                  <a:txBody>
                    <a:bodyPr/>
                    <a:lstStyle/>
                    <a:p>
                      <a:r>
                        <a:rPr lang="en-US" sz="1800" kern="1200" dirty="0">
                          <a:solidFill>
                            <a:schemeClr val="dk1"/>
                          </a:solidFill>
                          <a:effectLst/>
                          <a:latin typeface="+mn-lt"/>
                          <a:ea typeface="+mn-ea"/>
                          <a:cs typeface="+mn-cs"/>
                        </a:rPr>
                        <a:t>Letters distributed to the employees of increment (or not) – </a:t>
                      </a:r>
                      <a:r>
                        <a:rPr lang="en-US" sz="1800" i="1" kern="1200" dirty="0">
                          <a:solidFill>
                            <a:schemeClr val="dk1"/>
                          </a:solidFill>
                          <a:effectLst/>
                          <a:latin typeface="+mn-lt"/>
                          <a:ea typeface="+mn-ea"/>
                          <a:cs typeface="+mn-cs"/>
                        </a:rPr>
                        <a:t>HR &amp; Finance </a:t>
                      </a:r>
                      <a:endParaRPr lang="en-NZ" dirty="0"/>
                    </a:p>
                  </a:txBody>
                  <a:tcPr>
                    <a:solidFill>
                      <a:schemeClr val="bg2">
                        <a:lumMod val="90000"/>
                      </a:schemeClr>
                    </a:solidFill>
                  </a:tcPr>
                </a:tc>
                <a:extLst>
                  <a:ext uri="{0D108BD9-81ED-4DB2-BD59-A6C34878D82A}">
                    <a16:rowId xmlns:a16="http://schemas.microsoft.com/office/drawing/2014/main" val="2588210708"/>
                  </a:ext>
                </a:extLst>
              </a:tr>
              <a:tr h="384588">
                <a:tc>
                  <a:txBody>
                    <a:bodyPr/>
                    <a:lstStyle/>
                    <a:p>
                      <a:pPr algn="ctr"/>
                      <a:r>
                        <a:rPr lang="en-NZ" b="1" dirty="0">
                          <a:solidFill>
                            <a:schemeClr val="bg1"/>
                          </a:solidFill>
                        </a:rPr>
                        <a:t>2</a:t>
                      </a:r>
                      <a:r>
                        <a:rPr lang="en-NZ" b="1" baseline="30000" dirty="0">
                          <a:solidFill>
                            <a:schemeClr val="bg1"/>
                          </a:solidFill>
                        </a:rPr>
                        <a:t>nd</a:t>
                      </a:r>
                      <a:r>
                        <a:rPr lang="en-NZ" b="1" dirty="0">
                          <a:solidFill>
                            <a:schemeClr val="bg1"/>
                          </a:solidFill>
                        </a:rPr>
                        <a:t> April </a:t>
                      </a:r>
                    </a:p>
                  </a:txBody>
                  <a:tcPr>
                    <a:solidFill>
                      <a:srgbClr val="DB392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New rates apply – </a:t>
                      </a:r>
                      <a:r>
                        <a:rPr lang="en-US" sz="1800" i="1" kern="1200" dirty="0">
                          <a:solidFill>
                            <a:schemeClr val="dk1"/>
                          </a:solidFill>
                          <a:effectLst/>
                          <a:latin typeface="+mn-lt"/>
                          <a:ea typeface="+mn-ea"/>
                          <a:cs typeface="+mn-cs"/>
                        </a:rPr>
                        <a:t>Finance</a:t>
                      </a:r>
                      <a:endParaRPr lang="en-NZ" sz="1800" kern="1200" dirty="0">
                        <a:solidFill>
                          <a:schemeClr val="dk1"/>
                        </a:solidFill>
                        <a:effectLst/>
                        <a:latin typeface="+mn-lt"/>
                        <a:ea typeface="+mn-ea"/>
                        <a:cs typeface="+mn-cs"/>
                      </a:endParaRPr>
                    </a:p>
                  </a:txBody>
                  <a:tcPr>
                    <a:solidFill>
                      <a:schemeClr val="bg2">
                        <a:lumMod val="90000"/>
                      </a:schemeClr>
                    </a:solidFill>
                  </a:tcPr>
                </a:tc>
                <a:extLst>
                  <a:ext uri="{0D108BD9-81ED-4DB2-BD59-A6C34878D82A}">
                    <a16:rowId xmlns:a16="http://schemas.microsoft.com/office/drawing/2014/main" val="154212408"/>
                  </a:ext>
                </a:extLst>
              </a:tr>
              <a:tr h="350844">
                <a:tc>
                  <a:txBody>
                    <a:bodyPr/>
                    <a:lstStyle/>
                    <a:p>
                      <a:pPr algn="ctr"/>
                      <a:r>
                        <a:rPr lang="en-NZ" b="1" dirty="0">
                          <a:solidFill>
                            <a:schemeClr val="bg1"/>
                          </a:solidFill>
                        </a:rPr>
                        <a:t>9</a:t>
                      </a:r>
                      <a:r>
                        <a:rPr lang="en-NZ" b="1" baseline="30000" dirty="0">
                          <a:solidFill>
                            <a:schemeClr val="bg1"/>
                          </a:solidFill>
                        </a:rPr>
                        <a:t>th</a:t>
                      </a:r>
                      <a:r>
                        <a:rPr lang="en-NZ" b="1" dirty="0">
                          <a:solidFill>
                            <a:schemeClr val="bg1"/>
                          </a:solidFill>
                        </a:rPr>
                        <a:t> April </a:t>
                      </a:r>
                    </a:p>
                  </a:txBody>
                  <a:tcPr>
                    <a:solidFill>
                      <a:srgbClr val="DB392D"/>
                    </a:solidFill>
                  </a:tcPr>
                </a:tc>
                <a:tc>
                  <a:txBody>
                    <a:bodyPr/>
                    <a:lstStyle/>
                    <a:p>
                      <a:r>
                        <a:rPr lang="en-US" sz="1800" kern="1200" dirty="0">
                          <a:solidFill>
                            <a:schemeClr val="dk1"/>
                          </a:solidFill>
                          <a:effectLst/>
                          <a:latin typeface="+mn-lt"/>
                          <a:ea typeface="+mn-ea"/>
                          <a:cs typeface="+mn-cs"/>
                        </a:rPr>
                        <a:t>Increase paid out by payroll  - </a:t>
                      </a:r>
                      <a:r>
                        <a:rPr lang="en-US" sz="1800" i="1" kern="1200" dirty="0">
                          <a:solidFill>
                            <a:schemeClr val="dk1"/>
                          </a:solidFill>
                          <a:effectLst/>
                          <a:latin typeface="+mn-lt"/>
                          <a:ea typeface="+mn-ea"/>
                          <a:cs typeface="+mn-cs"/>
                        </a:rPr>
                        <a:t>Finance</a:t>
                      </a:r>
                      <a:r>
                        <a:rPr lang="en-US" sz="1800" kern="1200" dirty="0">
                          <a:solidFill>
                            <a:schemeClr val="dk1"/>
                          </a:solidFill>
                          <a:effectLst/>
                          <a:latin typeface="+mn-lt"/>
                          <a:ea typeface="+mn-ea"/>
                          <a:cs typeface="+mn-cs"/>
                        </a:rPr>
                        <a:t> </a:t>
                      </a:r>
                      <a:endParaRPr lang="en-NZ" dirty="0"/>
                    </a:p>
                  </a:txBody>
                  <a:tcPr>
                    <a:solidFill>
                      <a:schemeClr val="bg2">
                        <a:lumMod val="90000"/>
                      </a:schemeClr>
                    </a:solidFill>
                  </a:tcPr>
                </a:tc>
                <a:extLst>
                  <a:ext uri="{0D108BD9-81ED-4DB2-BD59-A6C34878D82A}">
                    <a16:rowId xmlns:a16="http://schemas.microsoft.com/office/drawing/2014/main" val="2754818876"/>
                  </a:ext>
                </a:extLst>
              </a:tr>
            </a:tbl>
          </a:graphicData>
        </a:graphic>
      </p:graphicFrame>
    </p:spTree>
    <p:extLst>
      <p:ext uri="{BB962C8B-B14F-4D97-AF65-F5344CB8AC3E}">
        <p14:creationId xmlns:p14="http://schemas.microsoft.com/office/powerpoint/2010/main" val="6314376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6C3FE6F-BDD9-4B8E-2D30-603048C32982}"/>
            </a:ext>
          </a:extLst>
        </p:cNvPr>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4A2BA210-552C-15A0-89FB-FDB67C3D2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4638C02-98B3-7CE6-D544-FC87BC54CE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Icon&#10;&#10;Description automatically generated with medium confidence">
            <a:extLst>
              <a:ext uri="{FF2B5EF4-FFF2-40B4-BE49-F238E27FC236}">
                <a16:creationId xmlns:a16="http://schemas.microsoft.com/office/drawing/2014/main" id="{EAA69A02-4DB9-FFA2-EAFB-E6A1EA3E89FA}"/>
              </a:ext>
            </a:extLst>
          </p:cNvPr>
          <p:cNvPicPr/>
          <p:nvPr/>
        </p:nvPicPr>
        <p:blipFill rotWithShape="1">
          <a:blip r:embed="rId3">
            <a:extLst>
              <a:ext uri="{28A0092B-C50C-407E-A947-70E740481C1C}">
                <a14:useLocalDpi xmlns:a14="http://schemas.microsoft.com/office/drawing/2010/main" val="0"/>
              </a:ext>
            </a:extLst>
          </a:blip>
          <a:srcRect l="-46021" t="2181" r="47639" b="-2181"/>
          <a:stretch/>
        </p:blipFill>
        <p:spPr bwMode="auto">
          <a:xfrm>
            <a:off x="8769901" y="5962650"/>
            <a:ext cx="3195453" cy="541925"/>
          </a:xfrm>
          <a:prstGeom prst="rect">
            <a:avLst/>
          </a:prstGeom>
          <a:extLst>
            <a:ext uri="{53640926-AAD7-44D8-BBD7-CCE9431645EC}">
              <a14:shadowObscured xmlns:a14="http://schemas.microsoft.com/office/drawing/2010/main"/>
            </a:ext>
          </a:extLst>
        </p:spPr>
      </p:pic>
      <p:sp>
        <p:nvSpPr>
          <p:cNvPr id="2" name="TextBox 1">
            <a:extLst>
              <a:ext uri="{FF2B5EF4-FFF2-40B4-BE49-F238E27FC236}">
                <a16:creationId xmlns:a16="http://schemas.microsoft.com/office/drawing/2014/main" id="{EEDC71A4-C889-640F-7684-CDCEAF30C1FD}"/>
              </a:ext>
            </a:extLst>
          </p:cNvPr>
          <p:cNvSpPr txBox="1"/>
          <p:nvPr/>
        </p:nvSpPr>
        <p:spPr>
          <a:xfrm>
            <a:off x="3854670" y="711201"/>
            <a:ext cx="4482353" cy="646331"/>
          </a:xfrm>
          <a:prstGeom prst="rect">
            <a:avLst/>
          </a:prstGeom>
          <a:noFill/>
        </p:spPr>
        <p:txBody>
          <a:bodyPr wrap="square" rtlCol="0">
            <a:spAutoFit/>
          </a:bodyPr>
          <a:lstStyle/>
          <a:p>
            <a:r>
              <a:rPr lang="en-NZ" sz="3600" b="1" dirty="0"/>
              <a:t>Support for Managers </a:t>
            </a:r>
          </a:p>
        </p:txBody>
      </p:sp>
      <p:sp>
        <p:nvSpPr>
          <p:cNvPr id="3" name="TextBox 2">
            <a:extLst>
              <a:ext uri="{FF2B5EF4-FFF2-40B4-BE49-F238E27FC236}">
                <a16:creationId xmlns:a16="http://schemas.microsoft.com/office/drawing/2014/main" id="{FB8EFB96-2764-D0CE-6153-C09333A9B9C9}"/>
              </a:ext>
            </a:extLst>
          </p:cNvPr>
          <p:cNvSpPr txBox="1"/>
          <p:nvPr/>
        </p:nvSpPr>
        <p:spPr>
          <a:xfrm>
            <a:off x="1551758" y="1579418"/>
            <a:ext cx="9088175" cy="1938992"/>
          </a:xfrm>
          <a:prstGeom prst="rect">
            <a:avLst/>
          </a:prstGeom>
          <a:noFill/>
        </p:spPr>
        <p:txBody>
          <a:bodyPr wrap="square" rtlCol="0">
            <a:spAutoFit/>
          </a:bodyPr>
          <a:lstStyle/>
          <a:p>
            <a:pPr algn="ctr"/>
            <a:r>
              <a:rPr lang="en-NZ" sz="2400" dirty="0"/>
              <a:t>The People &amp; Culture team will provide training and guidance for Managers for the Performance &amp; Remuneration Review Process.</a:t>
            </a:r>
          </a:p>
          <a:p>
            <a:pPr algn="ctr"/>
            <a:endParaRPr lang="en-NZ" sz="2400" dirty="0"/>
          </a:p>
          <a:p>
            <a:pPr algn="ctr"/>
            <a:r>
              <a:rPr lang="en-NZ" sz="2400" dirty="0"/>
              <a:t>If you have any further questions, please contact Danielle Stowers-Boon (GM – People &amp; Culture) – danielles@camexgroup.co.nz</a:t>
            </a:r>
          </a:p>
        </p:txBody>
      </p:sp>
      <p:pic>
        <p:nvPicPr>
          <p:cNvPr id="3074" name="Picture 2" descr="1,200+ Performance Review Stock Illustrations, Royalty-Free Vector Graphics  &amp; Clip Art - iStock | Employee performance review, Performance review  meeting, Job performance review">
            <a:extLst>
              <a:ext uri="{FF2B5EF4-FFF2-40B4-BE49-F238E27FC236}">
                <a16:creationId xmlns:a16="http://schemas.microsoft.com/office/drawing/2014/main" id="{2622DCB5-059D-F480-1AC4-3FFFD238E52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6394" y="3838784"/>
            <a:ext cx="2579212" cy="1719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02778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3074"/>
                                        </p:tgtEl>
                                        <p:attrNameLst>
                                          <p:attrName>style.visibility</p:attrName>
                                        </p:attrNameLst>
                                      </p:cBhvr>
                                      <p:to>
                                        <p:strVal val="visible"/>
                                      </p:to>
                                    </p:set>
                                    <p:anim calcmode="lin" valueType="num">
                                      <p:cBhvr>
                                        <p:cTn id="17" dur="500" fill="hold"/>
                                        <p:tgtEl>
                                          <p:spTgt spid="3074"/>
                                        </p:tgtEl>
                                        <p:attrNameLst>
                                          <p:attrName>ppt_w</p:attrName>
                                        </p:attrNameLst>
                                      </p:cBhvr>
                                      <p:tavLst>
                                        <p:tav tm="0">
                                          <p:val>
                                            <p:fltVal val="0"/>
                                          </p:val>
                                        </p:tav>
                                        <p:tav tm="100000">
                                          <p:val>
                                            <p:strVal val="#ppt_w"/>
                                          </p:val>
                                        </p:tav>
                                      </p:tavLst>
                                    </p:anim>
                                    <p:anim calcmode="lin" valueType="num">
                                      <p:cBhvr>
                                        <p:cTn id="18" dur="500" fill="hold"/>
                                        <p:tgtEl>
                                          <p:spTgt spid="3074"/>
                                        </p:tgtEl>
                                        <p:attrNameLst>
                                          <p:attrName>ppt_h</p:attrName>
                                        </p:attrNameLst>
                                      </p:cBhvr>
                                      <p:tavLst>
                                        <p:tav tm="0">
                                          <p:val>
                                            <p:fltVal val="0"/>
                                          </p:val>
                                        </p:tav>
                                        <p:tav tm="100000">
                                          <p:val>
                                            <p:strVal val="#ppt_h"/>
                                          </p:val>
                                        </p:tav>
                                      </p:tavLst>
                                    </p:anim>
                                    <p:animEffect transition="in" filter="fade">
                                      <p:cBhvr>
                                        <p:cTn id="19"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1411</TotalTime>
  <Words>357</Words>
  <Application>Microsoft Office PowerPoint</Application>
  <PresentationFormat>Widescreen</PresentationFormat>
  <Paragraphs>47</Paragraphs>
  <Slides>6</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Aptos</vt:lpstr>
      <vt:lpstr>Arial</vt:lpstr>
      <vt:lpstr>Calibri</vt:lpstr>
      <vt:lpstr>Calibri Light</vt:lpstr>
      <vt:lpstr>Courier New</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 Camex</dc:creator>
  <cp:lastModifiedBy>Madison | Camex</cp:lastModifiedBy>
  <cp:revision>2</cp:revision>
  <dcterms:created xsi:type="dcterms:W3CDTF">2025-02-24T20:21:33Z</dcterms:created>
  <dcterms:modified xsi:type="dcterms:W3CDTF">2025-03-05T00:13:46Z</dcterms:modified>
</cp:coreProperties>
</file>